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4" d="100"/>
          <a:sy n="114" d="100"/>
        </p:scale>
        <p:origin x="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E60A0-8D33-4DBF-916F-302553AB4BE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6826DAE-A783-4061-A1DF-481E47FDCF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D188B2CD-2C0F-43E9-A0FD-BA453FE1218E}"/>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5" name="Pladsholder til sidefod 4">
            <a:extLst>
              <a:ext uri="{FF2B5EF4-FFF2-40B4-BE49-F238E27FC236}">
                <a16:creationId xmlns:a16="http://schemas.microsoft.com/office/drawing/2014/main" id="{1AAA819D-8F70-4860-9FC9-59BFC7AB0B7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CBEFC41-7918-445A-88CD-E4C9938C2579}"/>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270655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9F6BBD-1136-4F07-9125-3BCB2C578950}"/>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3FC16F2-6062-49B0-A165-FDA7CE401CA4}"/>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7CAD428-98C6-4DFB-BE97-4546BCB360C6}"/>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5" name="Pladsholder til sidefod 4">
            <a:extLst>
              <a:ext uri="{FF2B5EF4-FFF2-40B4-BE49-F238E27FC236}">
                <a16:creationId xmlns:a16="http://schemas.microsoft.com/office/drawing/2014/main" id="{B939DA7C-F0DA-4F99-A51C-2D2A30A0DA5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E2E3DC-ED52-4436-ACDB-912E5B88DD35}"/>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2809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5D7E8D99-AB2E-470E-AAA2-9F0581684BA4}"/>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456F9C2-AB0B-48F5-A0C9-453A63F6B1D3}"/>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AEADE74-65F9-4CEA-90C5-B955AACEB94A}"/>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5" name="Pladsholder til sidefod 4">
            <a:extLst>
              <a:ext uri="{FF2B5EF4-FFF2-40B4-BE49-F238E27FC236}">
                <a16:creationId xmlns:a16="http://schemas.microsoft.com/office/drawing/2014/main" id="{28FEEE91-C03A-4412-93F0-3BB45F76204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19A9C6D-2B53-4B7A-AB88-3B0F68EF886A}"/>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14786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5299A2-9975-446F-BA8E-F433A52F13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686E058-44EA-4444-87CF-882FAF9D01E5}"/>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55E616E-ECAA-468F-B073-FF0C62E36D68}"/>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5" name="Pladsholder til sidefod 4">
            <a:extLst>
              <a:ext uri="{FF2B5EF4-FFF2-40B4-BE49-F238E27FC236}">
                <a16:creationId xmlns:a16="http://schemas.microsoft.com/office/drawing/2014/main" id="{94C47749-7A9B-45A3-AB00-75F0DFF5562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37BF63-F356-42DC-95E5-0D525D806B7C}"/>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52680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B89428-FA78-4392-949D-3C878D75A7EE}"/>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CCE1291-EE16-47D7-8993-B1153EC9A7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4D007022-F614-4894-830D-A7E98519BF5C}"/>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5" name="Pladsholder til sidefod 4">
            <a:extLst>
              <a:ext uri="{FF2B5EF4-FFF2-40B4-BE49-F238E27FC236}">
                <a16:creationId xmlns:a16="http://schemas.microsoft.com/office/drawing/2014/main" id="{376C7C4C-A6F2-458A-A482-EB1BD483BF3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00BFF64-DCB4-4EE7-87C7-FF729CAF907B}"/>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4094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15FCC7-6DC8-415F-B8C7-E9A66077DE2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BF223AF-8671-491B-A82D-6A9AF81CCA9F}"/>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E7ABBC30-86E4-48B8-BAB5-39AC18C71868}"/>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A0B0620-C7F4-4289-BDFB-E4CC8C5B85C9}"/>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6" name="Pladsholder til sidefod 5">
            <a:extLst>
              <a:ext uri="{FF2B5EF4-FFF2-40B4-BE49-F238E27FC236}">
                <a16:creationId xmlns:a16="http://schemas.microsoft.com/office/drawing/2014/main" id="{567E3649-7D7C-4DBA-AC82-8EF4E962632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8891052-ED66-4D15-AEE3-68BF95BE9EC3}"/>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16841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96E58-16E8-4860-AD18-2CBA701296E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5E4A216-9498-4461-8C32-B6B4CED6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F832B5BA-79E4-4BE0-BAEE-AF0BD940A248}"/>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214DF025-18C3-417E-A2B5-2B9CF18EA6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C64B1352-033A-4508-A24E-0B8A1DD670CF}"/>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7028A5E-CF64-4601-B097-7D8C2E064BA7}"/>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8" name="Pladsholder til sidefod 7">
            <a:extLst>
              <a:ext uri="{FF2B5EF4-FFF2-40B4-BE49-F238E27FC236}">
                <a16:creationId xmlns:a16="http://schemas.microsoft.com/office/drawing/2014/main" id="{136592D4-16CE-44B8-A180-2DEB740B0CF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101B8D04-9F0D-4181-B43E-15AF12F2C412}"/>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11734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FB1C-D636-413B-AE93-079D8C48606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A31030AB-B266-48BD-958C-F1D64631EEE6}"/>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4" name="Pladsholder til sidefod 3">
            <a:extLst>
              <a:ext uri="{FF2B5EF4-FFF2-40B4-BE49-F238E27FC236}">
                <a16:creationId xmlns:a16="http://schemas.microsoft.com/office/drawing/2014/main" id="{97010B30-5F5F-4638-855C-8F90C390500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6F421DE-DFB0-42DE-A6CF-8AC4F93F8408}"/>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72455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7957ED3-AC00-4987-8F2F-CB8A5F358BE4}"/>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3" name="Pladsholder til sidefod 2">
            <a:extLst>
              <a:ext uri="{FF2B5EF4-FFF2-40B4-BE49-F238E27FC236}">
                <a16:creationId xmlns:a16="http://schemas.microsoft.com/office/drawing/2014/main" id="{A9ED90D3-202F-4925-8819-A85BAC7EDB76}"/>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4C3AD0B8-032B-48F1-85A3-B07FD5F5E0D9}"/>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6445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BDC54C-B1C9-4223-A430-5E707EA5488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C2FE493-29F8-4196-9844-B91D75480C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E29BDF93-B831-4837-9CFC-02E9A8D00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459888C5-9A89-4213-81C6-438C770F9338}"/>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6" name="Pladsholder til sidefod 5">
            <a:extLst>
              <a:ext uri="{FF2B5EF4-FFF2-40B4-BE49-F238E27FC236}">
                <a16:creationId xmlns:a16="http://schemas.microsoft.com/office/drawing/2014/main" id="{199713A7-E2F7-437A-9830-ED0C7675500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D745209-99E3-40F1-AA1C-DD3984BF9419}"/>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52102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77EE6-8383-46FC-A97E-9EFAD4B4617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E087FA13-4E2B-46B5-AEEA-8EA8E7DEDF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78FF2013-D191-49E2-9936-1D9891783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82EC40EB-09EA-4F36-978F-F20E11FA87FD}"/>
              </a:ext>
            </a:extLst>
          </p:cNvPr>
          <p:cNvSpPr>
            <a:spLocks noGrp="1"/>
          </p:cNvSpPr>
          <p:nvPr>
            <p:ph type="dt" sz="half" idx="10"/>
          </p:nvPr>
        </p:nvSpPr>
        <p:spPr/>
        <p:txBody>
          <a:bodyPr/>
          <a:lstStyle/>
          <a:p>
            <a:fld id="{1A5C0E88-124C-48E0-9878-B3DAD99D4E5E}" type="datetimeFigureOut">
              <a:rPr lang="da-DK" smtClean="0"/>
              <a:t>11-03-2022</a:t>
            </a:fld>
            <a:endParaRPr lang="da-DK"/>
          </a:p>
        </p:txBody>
      </p:sp>
      <p:sp>
        <p:nvSpPr>
          <p:cNvPr id="6" name="Pladsholder til sidefod 5">
            <a:extLst>
              <a:ext uri="{FF2B5EF4-FFF2-40B4-BE49-F238E27FC236}">
                <a16:creationId xmlns:a16="http://schemas.microsoft.com/office/drawing/2014/main" id="{3B5DA69C-8406-42B2-B235-87070D47D5A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A44D203-DEBD-4277-8CC6-8EA588FBC7CF}"/>
              </a:ext>
            </a:extLst>
          </p:cNvPr>
          <p:cNvSpPr>
            <a:spLocks noGrp="1"/>
          </p:cNvSpPr>
          <p:nvPr>
            <p:ph type="sldNum" sz="quarter" idx="12"/>
          </p:nvPr>
        </p:nvSpPr>
        <p:spPr/>
        <p:txBody>
          <a:bodyPr/>
          <a:lstStyle/>
          <a:p>
            <a:fld id="{F5F66D8C-0704-48DC-A4F0-13F744092193}" type="slidenum">
              <a:rPr lang="da-DK" smtClean="0"/>
              <a:t>‹nr.›</a:t>
            </a:fld>
            <a:endParaRPr lang="da-DK"/>
          </a:p>
        </p:txBody>
      </p:sp>
    </p:spTree>
    <p:extLst>
      <p:ext uri="{BB962C8B-B14F-4D97-AF65-F5344CB8AC3E}">
        <p14:creationId xmlns:p14="http://schemas.microsoft.com/office/powerpoint/2010/main" val="325917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73FA882-DCEA-4520-B14C-B946B1B876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8C3EA5A-EB26-49A7-A302-F27FCF2871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DA3FD83-3E58-49B5-8B67-4FA8F87809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C0E88-124C-48E0-9878-B3DAD99D4E5E}" type="datetimeFigureOut">
              <a:rPr lang="da-DK" smtClean="0"/>
              <a:t>11-03-2022</a:t>
            </a:fld>
            <a:endParaRPr lang="da-DK"/>
          </a:p>
        </p:txBody>
      </p:sp>
      <p:sp>
        <p:nvSpPr>
          <p:cNvPr id="5" name="Pladsholder til sidefod 4">
            <a:extLst>
              <a:ext uri="{FF2B5EF4-FFF2-40B4-BE49-F238E27FC236}">
                <a16:creationId xmlns:a16="http://schemas.microsoft.com/office/drawing/2014/main" id="{BA4C6884-98CA-48D5-A725-4457E5C03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4F875686-1AE7-4303-8A4D-EE91472DD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66D8C-0704-48DC-A4F0-13F744092193}" type="slidenum">
              <a:rPr lang="da-DK" smtClean="0"/>
              <a:t>‹nr.›</a:t>
            </a:fld>
            <a:endParaRPr lang="da-DK"/>
          </a:p>
        </p:txBody>
      </p:sp>
    </p:spTree>
    <p:extLst>
      <p:ext uri="{BB962C8B-B14F-4D97-AF65-F5344CB8AC3E}">
        <p14:creationId xmlns:p14="http://schemas.microsoft.com/office/powerpoint/2010/main" val="664835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F9C292-1434-4A36-95E1-BBA945A9F839}"/>
              </a:ext>
            </a:extLst>
          </p:cNvPr>
          <p:cNvSpPr>
            <a:spLocks noGrp="1"/>
          </p:cNvSpPr>
          <p:nvPr>
            <p:ph type="ctrTitle"/>
          </p:nvPr>
        </p:nvSpPr>
        <p:spPr>
          <a:xfrm>
            <a:off x="1524000" y="1122363"/>
            <a:ext cx="9238488" cy="2387600"/>
          </a:xfrm>
        </p:spPr>
        <p:txBody>
          <a:bodyPr anchor="t">
            <a:normAutofit fontScale="90000"/>
          </a:bodyPr>
          <a:lstStyle/>
          <a:p>
            <a:pPr algn="l"/>
            <a:r>
              <a:rPr lang="da-DK" sz="5400" b="1" dirty="0"/>
              <a:t>Informationsindsamling </a:t>
            </a:r>
            <a:br>
              <a:rPr lang="da-DK" sz="5400" b="1" dirty="0"/>
            </a:br>
            <a:r>
              <a:rPr lang="da-DK" sz="5400" b="1" dirty="0"/>
              <a:t>EUD 2021</a:t>
            </a:r>
            <a:br>
              <a:rPr lang="da-DK" sz="5400" b="1" dirty="0"/>
            </a:br>
            <a:r>
              <a:rPr lang="da-DK" sz="5400" b="1" dirty="0"/>
              <a:t>EUC Sjælland</a:t>
            </a:r>
            <a:br>
              <a:rPr lang="da-DK" b="1" dirty="0"/>
            </a:br>
            <a:endParaRPr lang="da-DK" b="1" dirty="0"/>
          </a:p>
        </p:txBody>
      </p:sp>
      <p:sp>
        <p:nvSpPr>
          <p:cNvPr id="3" name="Undertitel 2">
            <a:extLst>
              <a:ext uri="{FF2B5EF4-FFF2-40B4-BE49-F238E27FC236}">
                <a16:creationId xmlns:a16="http://schemas.microsoft.com/office/drawing/2014/main" id="{D46A2C86-CAD7-4CE4-81E1-705295BE9BED}"/>
              </a:ext>
            </a:extLst>
          </p:cNvPr>
          <p:cNvSpPr>
            <a:spLocks noGrp="1"/>
          </p:cNvSpPr>
          <p:nvPr>
            <p:ph type="subTitle" idx="1"/>
          </p:nvPr>
        </p:nvSpPr>
        <p:spPr>
          <a:xfrm rot="13265860">
            <a:off x="8835733" y="4683352"/>
            <a:ext cx="399067" cy="98848"/>
          </a:xfrm>
        </p:spPr>
        <p:txBody>
          <a:bodyPr>
            <a:normAutofit fontScale="25000" lnSpcReduction="20000"/>
          </a:bodyPr>
          <a:lstStyle/>
          <a:p>
            <a:endParaRPr lang="da-DK" dirty="0"/>
          </a:p>
        </p:txBody>
      </p:sp>
      <p:pic>
        <p:nvPicPr>
          <p:cNvPr id="5" name="Billede 4">
            <a:extLst>
              <a:ext uri="{FF2B5EF4-FFF2-40B4-BE49-F238E27FC236}">
                <a16:creationId xmlns:a16="http://schemas.microsoft.com/office/drawing/2014/main" id="{B390AC27-5949-4E19-A262-CD599EF9ADF6}"/>
              </a:ext>
            </a:extLst>
          </p:cNvPr>
          <p:cNvPicPr>
            <a:picLocks noChangeAspect="1"/>
          </p:cNvPicPr>
          <p:nvPr/>
        </p:nvPicPr>
        <p:blipFill rotWithShape="1">
          <a:blip r:embed="rId2">
            <a:extLst>
              <a:ext uri="{28A0092B-C50C-407E-A947-70E740481C1C}">
                <a14:useLocalDpi xmlns:a14="http://schemas.microsoft.com/office/drawing/2010/main" val="0"/>
              </a:ext>
            </a:extLst>
          </a:blip>
          <a:srcRect l="7363" t="7687" r="6694" b="6770"/>
          <a:stretch/>
        </p:blipFill>
        <p:spPr>
          <a:xfrm>
            <a:off x="5382513" y="2316163"/>
            <a:ext cx="4400539" cy="4379976"/>
          </a:xfrm>
          <a:prstGeom prst="rect">
            <a:avLst/>
          </a:prstGeom>
        </p:spPr>
      </p:pic>
      <p:pic>
        <p:nvPicPr>
          <p:cNvPr id="9" name="Billede 8">
            <a:extLst>
              <a:ext uri="{FF2B5EF4-FFF2-40B4-BE49-F238E27FC236}">
                <a16:creationId xmlns:a16="http://schemas.microsoft.com/office/drawing/2014/main" id="{F8A9D2E9-EEDC-43D6-9E39-DB0EEF63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1695045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0C8B5-2389-460A-B4C7-E19E86FE25A4}"/>
              </a:ext>
            </a:extLst>
          </p:cNvPr>
          <p:cNvSpPr>
            <a:spLocks noGrp="1"/>
          </p:cNvSpPr>
          <p:nvPr>
            <p:ph type="title"/>
          </p:nvPr>
        </p:nvSpPr>
        <p:spPr/>
        <p:txBody>
          <a:bodyPr>
            <a:normAutofit/>
          </a:bodyPr>
          <a:lstStyle/>
          <a:p>
            <a:r>
              <a:rPr lang="da-DK" sz="4000" b="1" dirty="0">
                <a:solidFill>
                  <a:schemeClr val="tx1"/>
                </a:solidFill>
              </a:rPr>
              <a:t>GF2 - frafald og gennemførelse, 2019-2021</a:t>
            </a:r>
            <a:endParaRPr lang="da-DK" sz="4000" dirty="0"/>
          </a:p>
        </p:txBody>
      </p:sp>
      <p:sp>
        <p:nvSpPr>
          <p:cNvPr id="3" name="Pladsholder til indhold 2">
            <a:extLst>
              <a:ext uri="{FF2B5EF4-FFF2-40B4-BE49-F238E27FC236}">
                <a16:creationId xmlns:a16="http://schemas.microsoft.com/office/drawing/2014/main" id="{36F28D91-4F80-4BD1-9CE7-9A95CFF93F25}"/>
              </a:ext>
            </a:extLst>
          </p:cNvPr>
          <p:cNvSpPr>
            <a:spLocks noGrp="1"/>
          </p:cNvSpPr>
          <p:nvPr>
            <p:ph idx="1"/>
          </p:nvPr>
        </p:nvSpPr>
        <p:spPr>
          <a:xfrm>
            <a:off x="838200" y="1825625"/>
            <a:ext cx="10515600" cy="3880231"/>
          </a:xfrm>
        </p:spPr>
        <p:txBody>
          <a:bodyPr/>
          <a:lstStyle/>
          <a:p>
            <a:pPr marL="0" indent="0">
              <a:buNone/>
            </a:pPr>
            <a:r>
              <a:rPr lang="da-DK" sz="1800" b="1" dirty="0"/>
              <a:t>Grundforløb 2 - Frafald og gennemførelse samt overgang til hovedforløb</a:t>
            </a:r>
            <a:endParaRPr lang="da-DK" sz="1800" dirty="0"/>
          </a:p>
          <a:p>
            <a:pPr marL="0" indent="0">
              <a:buNone/>
            </a:pPr>
            <a:endParaRPr lang="da-DK" dirty="0"/>
          </a:p>
        </p:txBody>
      </p:sp>
      <p:graphicFrame>
        <p:nvGraphicFramePr>
          <p:cNvPr id="4" name="Tabel 3">
            <a:extLst>
              <a:ext uri="{FF2B5EF4-FFF2-40B4-BE49-F238E27FC236}">
                <a16:creationId xmlns:a16="http://schemas.microsoft.com/office/drawing/2014/main" id="{B61C5276-2CA2-402D-9C45-ED39980C6EC8}"/>
              </a:ext>
            </a:extLst>
          </p:cNvPr>
          <p:cNvGraphicFramePr>
            <a:graphicFrameLocks noGrp="1"/>
          </p:cNvGraphicFramePr>
          <p:nvPr>
            <p:extLst>
              <p:ext uri="{D42A27DB-BD31-4B8C-83A1-F6EECF244321}">
                <p14:modId xmlns:p14="http://schemas.microsoft.com/office/powerpoint/2010/main" val="2165041201"/>
              </p:ext>
            </p:extLst>
          </p:nvPr>
        </p:nvGraphicFramePr>
        <p:xfrm>
          <a:off x="969264" y="2503345"/>
          <a:ext cx="7105397" cy="1851310"/>
        </p:xfrm>
        <a:graphic>
          <a:graphicData uri="http://schemas.openxmlformats.org/drawingml/2006/table">
            <a:tbl>
              <a:tblPr firstRow="1" firstCol="1" bandRow="1">
                <a:tableStyleId>{5C22544A-7EE6-4342-B048-85BDC9FD1C3A}</a:tableStyleId>
              </a:tblPr>
              <a:tblGrid>
                <a:gridCol w="3578288">
                  <a:extLst>
                    <a:ext uri="{9D8B030D-6E8A-4147-A177-3AD203B41FA5}">
                      <a16:colId xmlns:a16="http://schemas.microsoft.com/office/drawing/2014/main" val="551727420"/>
                    </a:ext>
                  </a:extLst>
                </a:gridCol>
                <a:gridCol w="1252827">
                  <a:extLst>
                    <a:ext uri="{9D8B030D-6E8A-4147-A177-3AD203B41FA5}">
                      <a16:colId xmlns:a16="http://schemas.microsoft.com/office/drawing/2014/main" val="3157093350"/>
                    </a:ext>
                  </a:extLst>
                </a:gridCol>
                <a:gridCol w="1215509">
                  <a:extLst>
                    <a:ext uri="{9D8B030D-6E8A-4147-A177-3AD203B41FA5}">
                      <a16:colId xmlns:a16="http://schemas.microsoft.com/office/drawing/2014/main" val="1749037057"/>
                    </a:ext>
                  </a:extLst>
                </a:gridCol>
                <a:gridCol w="1058773">
                  <a:extLst>
                    <a:ext uri="{9D8B030D-6E8A-4147-A177-3AD203B41FA5}">
                      <a16:colId xmlns:a16="http://schemas.microsoft.com/office/drawing/2014/main" val="3840926820"/>
                    </a:ext>
                  </a:extLst>
                </a:gridCol>
              </a:tblGrid>
              <a:tr h="370262">
                <a:tc>
                  <a:txBody>
                    <a:bodyPr/>
                    <a:lstStyle/>
                    <a:p>
                      <a:pPr>
                        <a:lnSpc>
                          <a:spcPct val="107000"/>
                        </a:lnSpc>
                        <a:spcAft>
                          <a:spcPts val="0"/>
                        </a:spcAft>
                      </a:pPr>
                      <a:r>
                        <a:rPr lang="da-DK" sz="1600" dirty="0">
                          <a:effectLst/>
                        </a:rPr>
                        <a:t>Opstarts år på Grundforløb 2</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2019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2020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2021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0424000"/>
                  </a:ext>
                </a:extLst>
              </a:tr>
              <a:tr h="370262">
                <a:tc>
                  <a:txBody>
                    <a:bodyPr/>
                    <a:lstStyle/>
                    <a:p>
                      <a:pPr>
                        <a:lnSpc>
                          <a:spcPct val="107000"/>
                        </a:lnSpc>
                        <a:spcAft>
                          <a:spcPts val="0"/>
                        </a:spcAft>
                      </a:pPr>
                      <a:r>
                        <a:rPr lang="da-DK" sz="1600" dirty="0">
                          <a:effectLst/>
                        </a:rPr>
                        <a:t>Population, antal elever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802</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1038</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964 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262223"/>
                  </a:ext>
                </a:extLst>
              </a:tr>
              <a:tr h="370262">
                <a:tc>
                  <a:txBody>
                    <a:bodyPr/>
                    <a:lstStyle/>
                    <a:p>
                      <a:pPr>
                        <a:lnSpc>
                          <a:spcPct val="107000"/>
                        </a:lnSpc>
                        <a:spcAft>
                          <a:spcPts val="0"/>
                        </a:spcAft>
                      </a:pPr>
                      <a:r>
                        <a:rPr lang="da-DK" sz="1600" dirty="0">
                          <a:effectLst/>
                        </a:rPr>
                        <a:t>Frafald under GF2,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31 %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30 %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33 %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5660858"/>
                  </a:ext>
                </a:extLst>
              </a:tr>
              <a:tr h="370262">
                <a:tc>
                  <a:txBody>
                    <a:bodyPr/>
                    <a:lstStyle/>
                    <a:p>
                      <a:pPr>
                        <a:lnSpc>
                          <a:spcPct val="107000"/>
                        </a:lnSpc>
                        <a:spcAft>
                          <a:spcPts val="0"/>
                        </a:spcAft>
                      </a:pPr>
                      <a:r>
                        <a:rPr lang="da-DK" sz="1600" dirty="0">
                          <a:effectLst/>
                        </a:rPr>
                        <a:t>Frafald i overgang til HF,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20 %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25 %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19 %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1295303"/>
                  </a:ext>
                </a:extLst>
              </a:tr>
              <a:tr h="370262">
                <a:tc>
                  <a:txBody>
                    <a:bodyPr/>
                    <a:lstStyle/>
                    <a:p>
                      <a:pPr>
                        <a:lnSpc>
                          <a:spcPct val="107000"/>
                        </a:lnSpc>
                        <a:spcAft>
                          <a:spcPts val="0"/>
                        </a:spcAft>
                      </a:pPr>
                      <a:r>
                        <a:rPr lang="da-DK" sz="1600" dirty="0">
                          <a:effectLst/>
                        </a:rPr>
                        <a:t>Overgang til HF,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49 %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45 %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 49 %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7332991"/>
                  </a:ext>
                </a:extLst>
              </a:tr>
            </a:tbl>
          </a:graphicData>
        </a:graphic>
      </p:graphicFrame>
      <p:sp>
        <p:nvSpPr>
          <p:cNvPr id="5" name="Tekstfelt 4">
            <a:extLst>
              <a:ext uri="{FF2B5EF4-FFF2-40B4-BE49-F238E27FC236}">
                <a16:creationId xmlns:a16="http://schemas.microsoft.com/office/drawing/2014/main" id="{4F4AF08A-7361-4245-BC47-15F0AC91C690}"/>
              </a:ext>
            </a:extLst>
          </p:cNvPr>
          <p:cNvSpPr txBox="1"/>
          <p:nvPr/>
        </p:nvSpPr>
        <p:spPr>
          <a:xfrm>
            <a:off x="969264" y="4579016"/>
            <a:ext cx="8275404" cy="2015936"/>
          </a:xfrm>
          <a:prstGeom prst="rect">
            <a:avLst/>
          </a:prstGeom>
          <a:noFill/>
        </p:spPr>
        <p:txBody>
          <a:bodyPr wrap="square" rtlCol="0">
            <a:spAutoFit/>
          </a:bodyPr>
          <a:lstStyle/>
          <a:p>
            <a:r>
              <a:rPr lang="da-DK" sz="1600" dirty="0"/>
              <a:t>Population: Alle elever (EUD og EUX), der startede på GF2 i 2019, 2020 og 2021, dvs. både elever som har gået på GF1, og elever der er startet direkte på GF2.</a:t>
            </a:r>
            <a:br>
              <a:rPr lang="da-DK" sz="1600" dirty="0"/>
            </a:br>
            <a:br>
              <a:rPr lang="da-DK" sz="900" dirty="0"/>
            </a:br>
            <a:r>
              <a:rPr lang="da-DK" sz="1600" dirty="0"/>
              <a:t>* Augustoptaget i 2021 er medtaget i opgørelsen. Det kan forventes at overgangsfrekvensen øges, idet der på opgørelsestidspunktet endnu ikke er gået tre måneder efter afslutningen på GF2.</a:t>
            </a:r>
          </a:p>
          <a:p>
            <a:br>
              <a:rPr lang="da-DK" sz="900" dirty="0"/>
            </a:br>
            <a:br>
              <a:rPr lang="da-DK" sz="900" dirty="0"/>
            </a:br>
            <a:r>
              <a:rPr lang="da-DK" sz="1600" dirty="0"/>
              <a:t>Kilde: EUC Sjælland, 07 Overgangsstatistik</a:t>
            </a:r>
          </a:p>
          <a:p>
            <a:endParaRPr lang="da-DK" dirty="0"/>
          </a:p>
        </p:txBody>
      </p:sp>
      <p:pic>
        <p:nvPicPr>
          <p:cNvPr id="6" name="Billede 5">
            <a:extLst>
              <a:ext uri="{FF2B5EF4-FFF2-40B4-BE49-F238E27FC236}">
                <a16:creationId xmlns:a16="http://schemas.microsoft.com/office/drawing/2014/main" id="{2E669F27-495B-4EFD-ADC7-DAED25E96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143802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90B66A-8281-472F-9913-AA35F7474343}"/>
              </a:ext>
            </a:extLst>
          </p:cNvPr>
          <p:cNvSpPr>
            <a:spLocks noGrp="1"/>
          </p:cNvSpPr>
          <p:nvPr>
            <p:ph type="title"/>
          </p:nvPr>
        </p:nvSpPr>
        <p:spPr/>
        <p:txBody>
          <a:bodyPr>
            <a:normAutofit/>
          </a:bodyPr>
          <a:lstStyle/>
          <a:p>
            <a:r>
              <a:rPr lang="da-DK" sz="4000" b="1" dirty="0">
                <a:solidFill>
                  <a:schemeClr val="tx1"/>
                </a:solidFill>
              </a:rPr>
              <a:t>Socioøkonomisk reference 2019 </a:t>
            </a:r>
            <a:br>
              <a:rPr lang="da-DK" b="1" dirty="0">
                <a:solidFill>
                  <a:schemeClr val="tx1"/>
                </a:solidFill>
              </a:rPr>
            </a:br>
            <a:r>
              <a:rPr lang="da-DK" sz="2000" b="1" dirty="0"/>
              <a:t>fordelt på afdelinger/adresser og hovedområder</a:t>
            </a:r>
          </a:p>
        </p:txBody>
      </p:sp>
      <p:graphicFrame>
        <p:nvGraphicFramePr>
          <p:cNvPr id="7" name="Pladsholder til indhold 6">
            <a:extLst>
              <a:ext uri="{FF2B5EF4-FFF2-40B4-BE49-F238E27FC236}">
                <a16:creationId xmlns:a16="http://schemas.microsoft.com/office/drawing/2014/main" id="{7D83535B-1DE2-4D29-A8DA-73C92280F796}"/>
              </a:ext>
            </a:extLst>
          </p:cNvPr>
          <p:cNvGraphicFramePr>
            <a:graphicFrameLocks noGrp="1"/>
          </p:cNvGraphicFramePr>
          <p:nvPr>
            <p:ph idx="1"/>
            <p:extLst>
              <p:ext uri="{D42A27DB-BD31-4B8C-83A1-F6EECF244321}">
                <p14:modId xmlns:p14="http://schemas.microsoft.com/office/powerpoint/2010/main" val="2946530882"/>
              </p:ext>
            </p:extLst>
          </p:nvPr>
        </p:nvGraphicFramePr>
        <p:xfrm>
          <a:off x="978408" y="2846318"/>
          <a:ext cx="10067544" cy="2788918"/>
        </p:xfrm>
        <a:graphic>
          <a:graphicData uri="http://schemas.openxmlformats.org/drawingml/2006/table">
            <a:tbl>
              <a:tblPr firstRow="1" firstCol="1" bandRow="1">
                <a:tableStyleId>{5C22544A-7EE6-4342-B048-85BDC9FD1C3A}</a:tableStyleId>
              </a:tblPr>
              <a:tblGrid>
                <a:gridCol w="2342031">
                  <a:extLst>
                    <a:ext uri="{9D8B030D-6E8A-4147-A177-3AD203B41FA5}">
                      <a16:colId xmlns:a16="http://schemas.microsoft.com/office/drawing/2014/main" val="557488670"/>
                    </a:ext>
                  </a:extLst>
                </a:gridCol>
                <a:gridCol w="2964225">
                  <a:extLst>
                    <a:ext uri="{9D8B030D-6E8A-4147-A177-3AD203B41FA5}">
                      <a16:colId xmlns:a16="http://schemas.microsoft.com/office/drawing/2014/main" val="785136737"/>
                    </a:ext>
                  </a:extLst>
                </a:gridCol>
                <a:gridCol w="1190322">
                  <a:extLst>
                    <a:ext uri="{9D8B030D-6E8A-4147-A177-3AD203B41FA5}">
                      <a16:colId xmlns:a16="http://schemas.microsoft.com/office/drawing/2014/main" val="1951571119"/>
                    </a:ext>
                  </a:extLst>
                </a:gridCol>
                <a:gridCol w="1190322">
                  <a:extLst>
                    <a:ext uri="{9D8B030D-6E8A-4147-A177-3AD203B41FA5}">
                      <a16:colId xmlns:a16="http://schemas.microsoft.com/office/drawing/2014/main" val="3732179675"/>
                    </a:ext>
                  </a:extLst>
                </a:gridCol>
                <a:gridCol w="1190322">
                  <a:extLst>
                    <a:ext uri="{9D8B030D-6E8A-4147-A177-3AD203B41FA5}">
                      <a16:colId xmlns:a16="http://schemas.microsoft.com/office/drawing/2014/main" val="1607241191"/>
                    </a:ext>
                  </a:extLst>
                </a:gridCol>
                <a:gridCol w="1190322">
                  <a:extLst>
                    <a:ext uri="{9D8B030D-6E8A-4147-A177-3AD203B41FA5}">
                      <a16:colId xmlns:a16="http://schemas.microsoft.com/office/drawing/2014/main" val="554305345"/>
                    </a:ext>
                  </a:extLst>
                </a:gridCol>
              </a:tblGrid>
              <a:tr h="883803">
                <a:tc>
                  <a:txBody>
                    <a:bodyPr/>
                    <a:lstStyle/>
                    <a:p>
                      <a:pPr>
                        <a:lnSpc>
                          <a:spcPct val="107000"/>
                        </a:lnSpc>
                        <a:spcAft>
                          <a:spcPts val="0"/>
                        </a:spcAft>
                      </a:pPr>
                      <a:r>
                        <a:rPr lang="da-DK" sz="1600" dirty="0">
                          <a:effectLst/>
                        </a:rPr>
                        <a:t> EUC Sjælland - 2019</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a-DK" sz="1600">
                          <a:effectLst/>
                        </a:rPr>
                        <a:t>Uddannelsesundergruppe</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Frafald</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err="1">
                          <a:effectLst/>
                        </a:rPr>
                        <a:t>Socio-økonomisk</a:t>
                      </a:r>
                      <a:r>
                        <a:rPr lang="da-DK" sz="1600" dirty="0">
                          <a:effectLst/>
                        </a:rPr>
                        <a:t> </a:t>
                      </a:r>
                      <a:br>
                        <a:rPr lang="da-DK" sz="1600" dirty="0">
                          <a:effectLst/>
                        </a:rPr>
                      </a:br>
                      <a:r>
                        <a:rPr lang="da-DK" sz="1600" dirty="0">
                          <a:effectLst/>
                        </a:rPr>
                        <a:t>reference</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Signifikant</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Antal elever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10735332"/>
                  </a:ext>
                </a:extLst>
              </a:tr>
              <a:tr h="381023">
                <a:tc>
                  <a:txBody>
                    <a:bodyPr/>
                    <a:lstStyle/>
                    <a:p>
                      <a:pPr>
                        <a:lnSpc>
                          <a:spcPct val="107000"/>
                        </a:lnSpc>
                        <a:spcAft>
                          <a:spcPts val="0"/>
                        </a:spcAft>
                      </a:pPr>
                      <a:r>
                        <a:rPr lang="da-DK" sz="1600" dirty="0">
                          <a:effectLst/>
                        </a:rPr>
                        <a:t> Køge Afdeling</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da-DK" sz="1600">
                          <a:effectLst/>
                        </a:rPr>
                        <a:t>Teknologi, byggeri og transport</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27%</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34%</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Ja</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60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40035978"/>
                  </a:ext>
                </a:extLst>
              </a:tr>
              <a:tr h="381023">
                <a:tc>
                  <a:txBody>
                    <a:bodyPr/>
                    <a:lstStyle/>
                    <a:p>
                      <a:pPr>
                        <a:lnSpc>
                          <a:spcPct val="107000"/>
                        </a:lnSpc>
                        <a:spcAft>
                          <a:spcPts val="0"/>
                        </a:spcAft>
                      </a:pPr>
                      <a:r>
                        <a:rPr lang="da-DK" sz="1600" dirty="0">
                          <a:effectLst/>
                        </a:rPr>
                        <a:t> Næstved - Jagtvej</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da-DK" sz="1600">
                          <a:effectLst/>
                        </a:rPr>
                        <a:t>Omsorg, sundhed og pædagogik</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4%</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Ja</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23</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2062255"/>
                  </a:ext>
                </a:extLst>
              </a:tr>
              <a:tr h="381023">
                <a:tc>
                  <a:txBody>
                    <a:bodyPr/>
                    <a:lstStyle/>
                    <a:p>
                      <a:pPr>
                        <a:lnSpc>
                          <a:spcPct val="107000"/>
                        </a:lnSpc>
                        <a:spcAft>
                          <a:spcPts val="0"/>
                        </a:spcAft>
                      </a:pPr>
                      <a:r>
                        <a:rPr lang="da-DK" sz="1600" dirty="0">
                          <a:effectLst/>
                        </a:rPr>
                        <a:t> Næstved - Jagtvej</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da-DK" sz="1600">
                          <a:effectLst/>
                        </a:rPr>
                        <a:t>Teknologi, byggeri og transport</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25%</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Ja</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136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627753646"/>
                  </a:ext>
                </a:extLst>
              </a:tr>
              <a:tr h="381023">
                <a:tc>
                  <a:txBody>
                    <a:bodyPr/>
                    <a:lstStyle/>
                    <a:p>
                      <a:pPr>
                        <a:lnSpc>
                          <a:spcPct val="107000"/>
                        </a:lnSpc>
                        <a:spcAft>
                          <a:spcPts val="0"/>
                        </a:spcAft>
                      </a:pPr>
                      <a:r>
                        <a:rPr lang="da-DK" sz="1600" dirty="0">
                          <a:effectLst/>
                        </a:rPr>
                        <a:t> Næstved - Malervænget</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da-DK" sz="1600">
                          <a:effectLst/>
                        </a:rPr>
                        <a:t>Teknologi, byggeri og transport</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14%</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34%</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Ja</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91919688"/>
                  </a:ext>
                </a:extLst>
              </a:tr>
              <a:tr h="381023">
                <a:tc>
                  <a:txBody>
                    <a:bodyPr/>
                    <a:lstStyle/>
                    <a:p>
                      <a:pPr>
                        <a:lnSpc>
                          <a:spcPct val="107000"/>
                        </a:lnSpc>
                        <a:spcAft>
                          <a:spcPts val="0"/>
                        </a:spcAft>
                      </a:pPr>
                      <a:r>
                        <a:rPr lang="da-DK" sz="1600" dirty="0">
                          <a:effectLst/>
                        </a:rPr>
                        <a:t> Hovedtotal</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dirty="0">
                          <a:effectLst/>
                        </a:rPr>
                        <a:t>240</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01286286"/>
                  </a:ext>
                </a:extLst>
              </a:tr>
            </a:tbl>
          </a:graphicData>
        </a:graphic>
      </p:graphicFrame>
      <p:sp>
        <p:nvSpPr>
          <p:cNvPr id="8" name="Tekstfelt 7">
            <a:extLst>
              <a:ext uri="{FF2B5EF4-FFF2-40B4-BE49-F238E27FC236}">
                <a16:creationId xmlns:a16="http://schemas.microsoft.com/office/drawing/2014/main" id="{E5C66B09-B308-41A8-9726-4C1E2A7DB905}"/>
              </a:ext>
            </a:extLst>
          </p:cNvPr>
          <p:cNvSpPr txBox="1"/>
          <p:nvPr/>
        </p:nvSpPr>
        <p:spPr>
          <a:xfrm>
            <a:off x="978408" y="5877322"/>
            <a:ext cx="7424928" cy="615553"/>
          </a:xfrm>
          <a:prstGeom prst="rect">
            <a:avLst/>
          </a:prstGeom>
          <a:noFill/>
        </p:spPr>
        <p:txBody>
          <a:bodyPr wrap="square" rtlCol="0">
            <a:spAutoFit/>
          </a:bodyPr>
          <a:lstStyle/>
          <a:p>
            <a:r>
              <a:rPr lang="da-DK" sz="1600" dirty="0"/>
              <a:t>Kilde: Uddannelsesstatisik.dk, Socioøkonomiske referencer pr. institution </a:t>
            </a:r>
          </a:p>
          <a:p>
            <a:endParaRPr lang="da-DK" dirty="0"/>
          </a:p>
        </p:txBody>
      </p:sp>
      <p:sp>
        <p:nvSpPr>
          <p:cNvPr id="9" name="Tekstfelt 8">
            <a:extLst>
              <a:ext uri="{FF2B5EF4-FFF2-40B4-BE49-F238E27FC236}">
                <a16:creationId xmlns:a16="http://schemas.microsoft.com/office/drawing/2014/main" id="{4808717E-032F-49FC-B4F0-82C89C44D34C}"/>
              </a:ext>
            </a:extLst>
          </p:cNvPr>
          <p:cNvSpPr txBox="1"/>
          <p:nvPr/>
        </p:nvSpPr>
        <p:spPr>
          <a:xfrm>
            <a:off x="978408" y="2075761"/>
            <a:ext cx="10671048" cy="584775"/>
          </a:xfrm>
          <a:prstGeom prst="rect">
            <a:avLst/>
          </a:prstGeom>
          <a:noFill/>
        </p:spPr>
        <p:txBody>
          <a:bodyPr wrap="square" rtlCol="0">
            <a:spAutoFit/>
          </a:bodyPr>
          <a:lstStyle/>
          <a:p>
            <a:r>
              <a:rPr lang="da-DK" sz="1600" dirty="0"/>
              <a:t>Tabellen viser, hvor stor en andel der forventes at falde fra inden hovedforløbet, </a:t>
            </a:r>
          </a:p>
          <a:p>
            <a:r>
              <a:rPr lang="da-DK" sz="1600" dirty="0"/>
              <a:t>når der er taget højde for elevernes socioøkonomiske baggrund.</a:t>
            </a:r>
          </a:p>
        </p:txBody>
      </p:sp>
      <p:pic>
        <p:nvPicPr>
          <p:cNvPr id="6" name="Billede 5">
            <a:extLst>
              <a:ext uri="{FF2B5EF4-FFF2-40B4-BE49-F238E27FC236}">
                <a16:creationId xmlns:a16="http://schemas.microsoft.com/office/drawing/2014/main" id="{3A407ECE-03F7-4A53-83F2-2E5FD0B79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347346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33384-B109-483F-9274-B852528F065F}"/>
              </a:ext>
            </a:extLst>
          </p:cNvPr>
          <p:cNvSpPr>
            <a:spLocks noGrp="1"/>
          </p:cNvSpPr>
          <p:nvPr>
            <p:ph type="title"/>
          </p:nvPr>
        </p:nvSpPr>
        <p:spPr/>
        <p:txBody>
          <a:bodyPr>
            <a:normAutofit/>
          </a:bodyPr>
          <a:lstStyle/>
          <a:p>
            <a:r>
              <a:rPr lang="da-DK" sz="4000" b="1" dirty="0"/>
              <a:t>Opsamling - gennemførelse og frafald </a:t>
            </a:r>
          </a:p>
        </p:txBody>
      </p:sp>
      <p:sp>
        <p:nvSpPr>
          <p:cNvPr id="3" name="Pladsholder til indhold 2">
            <a:extLst>
              <a:ext uri="{FF2B5EF4-FFF2-40B4-BE49-F238E27FC236}">
                <a16:creationId xmlns:a16="http://schemas.microsoft.com/office/drawing/2014/main" id="{8F6B8588-86FB-490C-9AC8-069EB9DB19F4}"/>
              </a:ext>
            </a:extLst>
          </p:cNvPr>
          <p:cNvSpPr>
            <a:spLocks noGrp="1"/>
          </p:cNvSpPr>
          <p:nvPr>
            <p:ph idx="1"/>
          </p:nvPr>
        </p:nvSpPr>
        <p:spPr/>
        <p:txBody>
          <a:bodyPr>
            <a:normAutofit fontScale="55000" lnSpcReduction="20000"/>
          </a:bodyPr>
          <a:lstStyle/>
          <a:p>
            <a:pPr marL="0" indent="0">
              <a:buNone/>
            </a:pPr>
            <a:r>
              <a:rPr lang="da-DK" b="1" dirty="0"/>
              <a:t>Grundforløb 1</a:t>
            </a:r>
          </a:p>
          <a:p>
            <a:pPr marL="285750" indent="-285750"/>
            <a:r>
              <a:rPr lang="da-DK" dirty="0"/>
              <a:t>Elevtallet på GF1 steg med 25% fra 2019 til 2020, denne fremgang er næsten bibeholdt i 2021</a:t>
            </a:r>
          </a:p>
          <a:p>
            <a:pPr marL="285750" indent="-285750"/>
            <a:r>
              <a:rPr lang="da-DK" dirty="0"/>
              <a:t>Sammenlignet med 2020 er frafaldet steget både under GF1 og i overgangen til GF2</a:t>
            </a:r>
            <a:br>
              <a:rPr lang="da-DK" dirty="0"/>
            </a:br>
            <a:r>
              <a:rPr lang="da-DK" dirty="0"/>
              <a:t>I 2021 overgik 67% af eleverne til GF2, i 2020 lå det på 73 % og i 2019 var det 68 %</a:t>
            </a:r>
            <a:br>
              <a:rPr lang="da-DK" dirty="0"/>
            </a:br>
            <a:r>
              <a:rPr lang="da-DK" dirty="0"/>
              <a:t>Ses på antallet af elever overgik 308 elever til GF2 i 2021, i 2020 var det 348, mens det i 2019 var 259 elever</a:t>
            </a:r>
            <a:br>
              <a:rPr lang="da-DK" dirty="0">
                <a:highlight>
                  <a:srgbClr val="FFFF00"/>
                </a:highlight>
              </a:rPr>
            </a:br>
            <a:endParaRPr lang="da-DK" dirty="0">
              <a:highlight>
                <a:srgbClr val="FFFF00"/>
              </a:highlight>
            </a:endParaRPr>
          </a:p>
          <a:p>
            <a:pPr marL="0" indent="0">
              <a:buNone/>
            </a:pPr>
            <a:r>
              <a:rPr lang="da-DK" b="1" dirty="0"/>
              <a:t>Grundforløb 2</a:t>
            </a:r>
          </a:p>
          <a:p>
            <a:pPr marL="285750" indent="-285750"/>
            <a:r>
              <a:rPr lang="da-DK" dirty="0"/>
              <a:t>Fra 2019 til 2020 steg antallet af elever på GF2 med 236, elevtallet er ikke fasthold i 2021. Der startede 964 elever mod 1038 i 2020.</a:t>
            </a:r>
          </a:p>
          <a:p>
            <a:pPr marL="285750" indent="-285750"/>
            <a:r>
              <a:rPr lang="da-DK" dirty="0"/>
              <a:t>Andelen af elever, der fortsætter fra GF2 til HF lå i 2019 og i 2021 på 49%, dog forventes det at andelen vokser i 2021, idet skæringstidspunktet for opgørelsen endnu ikke var nået ved datatræk</a:t>
            </a:r>
            <a:br>
              <a:rPr lang="da-DK" dirty="0"/>
            </a:br>
            <a:r>
              <a:rPr lang="da-DK" dirty="0"/>
              <a:t>Ses på antallet af elever er der for nuværende overgået 472 elever til HF i 2021. I 2020 var det 467 elever og i 2019 393 elever</a:t>
            </a:r>
            <a:br>
              <a:rPr lang="da-DK" dirty="0">
                <a:highlight>
                  <a:srgbClr val="FFFF00"/>
                </a:highlight>
              </a:rPr>
            </a:br>
            <a:endParaRPr lang="da-DK" dirty="0">
              <a:highlight>
                <a:srgbClr val="FFFF00"/>
              </a:highlight>
            </a:endParaRPr>
          </a:p>
          <a:p>
            <a:pPr marL="0" indent="0">
              <a:buNone/>
            </a:pPr>
            <a:r>
              <a:rPr lang="da-DK" b="1" dirty="0"/>
              <a:t>Socioøkonomisk reference 2019</a:t>
            </a:r>
          </a:p>
          <a:p>
            <a:r>
              <a:rPr lang="da-DK" dirty="0"/>
              <a:t>EUC Sjællands løfteevne opgøres årligt i en </a:t>
            </a:r>
            <a:r>
              <a:rPr lang="da-DK" dirty="0" err="1"/>
              <a:t>sociopøkonomiske</a:t>
            </a:r>
            <a:r>
              <a:rPr lang="da-DK" dirty="0"/>
              <a:t> reference. Her angives det, hvor stor en andel af eleverne, der forventes at falde fra før hovedforløbet, når der er taget højde for elevernes socioøkonomiske baggrund. Referencen opgøres på hovedområde og afdeling/adresse.</a:t>
            </a:r>
          </a:p>
          <a:p>
            <a:r>
              <a:rPr lang="da-DK" dirty="0"/>
              <a:t>Skolen klarer sig signifikant bedre på alle afdelinger og for begge hovedområder. Flere elever overgår til HF end det forventelige ifølge den socioøkonomiske reference 2019  </a:t>
            </a:r>
          </a:p>
          <a:p>
            <a:endParaRPr lang="da-DK" dirty="0"/>
          </a:p>
        </p:txBody>
      </p:sp>
      <p:pic>
        <p:nvPicPr>
          <p:cNvPr id="4" name="Billede 3">
            <a:extLst>
              <a:ext uri="{FF2B5EF4-FFF2-40B4-BE49-F238E27FC236}">
                <a16:creationId xmlns:a16="http://schemas.microsoft.com/office/drawing/2014/main" id="{67C8E011-208C-4D2A-9541-A3FD1B2142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1378074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25BFD9-6F4A-4BAD-9C94-4AF1490D57F2}"/>
              </a:ext>
            </a:extLst>
          </p:cNvPr>
          <p:cNvSpPr>
            <a:spLocks noGrp="1"/>
          </p:cNvSpPr>
          <p:nvPr>
            <p:ph type="title"/>
          </p:nvPr>
        </p:nvSpPr>
        <p:spPr/>
        <p:txBody>
          <a:bodyPr>
            <a:normAutofit/>
          </a:bodyPr>
          <a:lstStyle/>
          <a:p>
            <a:r>
              <a:rPr lang="da-DK" sz="4000" b="1" dirty="0"/>
              <a:t>Samlet vurdering </a:t>
            </a:r>
            <a:br>
              <a:rPr lang="da-DK" b="1" dirty="0"/>
            </a:br>
            <a:r>
              <a:rPr lang="da-DK" sz="2000" b="1" dirty="0"/>
              <a:t>Informationsindsamling EUD 2021, EUC Sjælland</a:t>
            </a:r>
          </a:p>
        </p:txBody>
      </p:sp>
      <p:sp>
        <p:nvSpPr>
          <p:cNvPr id="3" name="Pladsholder til indhold 2">
            <a:extLst>
              <a:ext uri="{FF2B5EF4-FFF2-40B4-BE49-F238E27FC236}">
                <a16:creationId xmlns:a16="http://schemas.microsoft.com/office/drawing/2014/main" id="{8000D70A-FBCF-4F9C-8A51-E17D589C2A1A}"/>
              </a:ext>
            </a:extLst>
          </p:cNvPr>
          <p:cNvSpPr>
            <a:spLocks noGrp="1"/>
          </p:cNvSpPr>
          <p:nvPr>
            <p:ph idx="1"/>
          </p:nvPr>
        </p:nvSpPr>
        <p:spPr>
          <a:xfrm>
            <a:off x="838200" y="1825624"/>
            <a:ext cx="10515600" cy="5649595"/>
          </a:xfrm>
        </p:spPr>
        <p:txBody>
          <a:bodyPr>
            <a:noAutofit/>
          </a:bodyPr>
          <a:lstStyle/>
          <a:p>
            <a:pPr marL="0" indent="0">
              <a:buNone/>
            </a:pPr>
            <a:r>
              <a:rPr lang="da-DK" sz="1600" b="1" dirty="0"/>
              <a:t>EUC Sjælland vil fortsætte arbejdet med at styrke</a:t>
            </a:r>
          </a:p>
          <a:p>
            <a:pPr marL="285750" indent="-285750"/>
            <a:r>
              <a:rPr lang="da-DK" sz="1600" dirty="0"/>
              <a:t>Tilliden til skolen, uddannelserne og eleverne og arbejde ud fra værdien:</a:t>
            </a:r>
            <a:br>
              <a:rPr lang="da-DK" sz="1600" dirty="0"/>
            </a:br>
            <a:r>
              <a:rPr lang="da-DK" sz="1600" dirty="0"/>
              <a:t>EUC Sjælland ”Et godt sted at være - et godt sted at lære”</a:t>
            </a:r>
            <a:br>
              <a:rPr lang="da-DK" sz="1600" dirty="0">
                <a:highlight>
                  <a:srgbClr val="FFFF00"/>
                </a:highlight>
              </a:rPr>
            </a:br>
            <a:endParaRPr lang="da-DK" sz="1600" dirty="0">
              <a:highlight>
                <a:srgbClr val="FFFF00"/>
              </a:highlight>
            </a:endParaRPr>
          </a:p>
          <a:p>
            <a:pPr marL="0" indent="0">
              <a:buNone/>
            </a:pPr>
            <a:r>
              <a:rPr lang="da-DK" sz="1600" b="1" dirty="0"/>
              <a:t>Gennemførelse og frafald gennem de seneste tre år </a:t>
            </a:r>
          </a:p>
          <a:p>
            <a:pPr marL="285750" indent="-285750"/>
            <a:r>
              <a:rPr lang="da-DK" sz="1600" dirty="0"/>
              <a:t>Stigningen i elevtallet på grundforløbene er til dels fastholdt i 2021, og det indvirker positivt på antallet af elever, der fortsætter på hovedforløb</a:t>
            </a:r>
          </a:p>
          <a:p>
            <a:pPr marL="285750" indent="-285750"/>
            <a:r>
              <a:rPr lang="da-DK" sz="1600" dirty="0"/>
              <a:t>Andelen af grundforløbselever (både GF1 og GF2), der fortsætter på skolen ligger på niveau med 2019. I 2020 lå andelen højere på GF1, mens den lå lavere på GF2 end året før </a:t>
            </a:r>
          </a:p>
          <a:p>
            <a:pPr marL="0" indent="0">
              <a:buNone/>
            </a:pPr>
            <a:br>
              <a:rPr lang="da-DK" sz="1600" dirty="0"/>
            </a:br>
            <a:r>
              <a:rPr lang="da-DK" sz="1600" b="1" dirty="0"/>
              <a:t>Selvevaluering</a:t>
            </a:r>
          </a:p>
          <a:p>
            <a:pPr marL="285750" indent="-285750"/>
            <a:r>
              <a:rPr lang="da-DK" sz="1600" dirty="0"/>
              <a:t>EUC Sjælland har øget elevtilgangen de seneste par år, mens andelen af elever som fortsætter uddannelse på skolen ligger </a:t>
            </a:r>
            <a:r>
              <a:rPr lang="da-DK" sz="1600"/>
              <a:t>nogenlunde stabilt</a:t>
            </a:r>
            <a:endParaRPr lang="da-DK" sz="1600" dirty="0"/>
          </a:p>
          <a:p>
            <a:pPr marL="285750" indent="-285750"/>
            <a:r>
              <a:rPr lang="da-DK" sz="1600" dirty="0"/>
              <a:t>For at fastholde flere elever på grundforløbene og styrke andelen af elever, som fortsætter i uddannelse på henholdsvis GF2 og HF, vil EUC Sjælland med udgangspunkt i data om frafald og gennemførsel samt forløbsevalueringer med elever, lærere og ledere identificere forskellige tiltag til opfølgningsplanen for 2022-2023 </a:t>
            </a:r>
          </a:p>
        </p:txBody>
      </p:sp>
      <p:pic>
        <p:nvPicPr>
          <p:cNvPr id="4" name="Billede 3">
            <a:extLst>
              <a:ext uri="{FF2B5EF4-FFF2-40B4-BE49-F238E27FC236}">
                <a16:creationId xmlns:a16="http://schemas.microsoft.com/office/drawing/2014/main" id="{C4B461A3-54B2-49D6-AE1C-A8518559C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676521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24601-4687-43C1-ADCB-A9932C764B4E}"/>
              </a:ext>
            </a:extLst>
          </p:cNvPr>
          <p:cNvSpPr>
            <a:spLocks noGrp="1"/>
          </p:cNvSpPr>
          <p:nvPr>
            <p:ph type="title"/>
          </p:nvPr>
        </p:nvSpPr>
        <p:spPr/>
        <p:txBody>
          <a:bodyPr>
            <a:normAutofit/>
          </a:bodyPr>
          <a:lstStyle/>
          <a:p>
            <a:r>
              <a:rPr lang="da-DK" sz="4000" b="1" dirty="0"/>
              <a:t>Indledning </a:t>
            </a:r>
          </a:p>
        </p:txBody>
      </p:sp>
      <p:sp>
        <p:nvSpPr>
          <p:cNvPr id="3" name="Pladsholder til indhold 2">
            <a:extLst>
              <a:ext uri="{FF2B5EF4-FFF2-40B4-BE49-F238E27FC236}">
                <a16:creationId xmlns:a16="http://schemas.microsoft.com/office/drawing/2014/main" id="{1B8A7BF9-AD4F-4F16-9B1E-601FD77DED24}"/>
              </a:ext>
            </a:extLst>
          </p:cNvPr>
          <p:cNvSpPr>
            <a:spLocks noGrp="1"/>
          </p:cNvSpPr>
          <p:nvPr>
            <p:ph idx="1"/>
          </p:nvPr>
        </p:nvSpPr>
        <p:spPr/>
        <p:txBody>
          <a:bodyPr>
            <a:normAutofit fontScale="70000" lnSpcReduction="20000"/>
          </a:bodyPr>
          <a:lstStyle/>
          <a:p>
            <a:r>
              <a:rPr lang="da-DK" dirty="0"/>
              <a:t>EUC Sjællands informationsindsamlingen for EUD 2021 præsenteres i denne PP</a:t>
            </a:r>
            <a:br>
              <a:rPr lang="da-DK" dirty="0"/>
            </a:br>
            <a:endParaRPr lang="da-DK" dirty="0"/>
          </a:p>
          <a:p>
            <a:r>
              <a:rPr lang="da-DK" dirty="0"/>
              <a:t>Udover det vi har valgt her, følger organisationen løbende op på data, der belyser kvaliteten fx søgning til EUD, aktuelle elevtal, oplæringsaftaler og andre kvalitetsindikatorer </a:t>
            </a:r>
            <a:br>
              <a:rPr lang="da-DK" dirty="0"/>
            </a:br>
            <a:endParaRPr lang="da-DK" dirty="0"/>
          </a:p>
          <a:p>
            <a:r>
              <a:rPr lang="da-DK" dirty="0"/>
              <a:t>Gennem den løbende informationsindsamling får skolen viden om og indsigt i EUD området. Informationsindsamlingen kaster lys på opmærksomhedsfelter til selvevalueringen</a:t>
            </a:r>
            <a:br>
              <a:rPr lang="da-DK" dirty="0"/>
            </a:br>
            <a:endParaRPr lang="da-DK" dirty="0"/>
          </a:p>
          <a:p>
            <a:r>
              <a:rPr lang="da-DK" dirty="0"/>
              <a:t>Selvevalueringen danner sammen med skolens strategi retning for indsatser i EUC Sjællands opfølgningsplan for EUD</a:t>
            </a:r>
            <a:br>
              <a:rPr lang="da-DK" dirty="0"/>
            </a:br>
            <a:endParaRPr lang="da-DK" dirty="0"/>
          </a:p>
          <a:p>
            <a:r>
              <a:rPr lang="da-DK" dirty="0"/>
              <a:t>Indsatser fra opfølgningsplanen konkretiseres på uddannelses-/afdelingsniveau</a:t>
            </a:r>
            <a:br>
              <a:rPr lang="da-DK" dirty="0"/>
            </a:br>
            <a:endParaRPr lang="da-DK" dirty="0"/>
          </a:p>
          <a:p>
            <a:r>
              <a:rPr lang="da-DK" dirty="0"/>
              <a:t>2021 blev igen et år, hvor Corona kom til at præge skoledriften på EUC Sjælland</a:t>
            </a:r>
          </a:p>
        </p:txBody>
      </p:sp>
      <p:pic>
        <p:nvPicPr>
          <p:cNvPr id="4" name="Billede 3">
            <a:extLst>
              <a:ext uri="{FF2B5EF4-FFF2-40B4-BE49-F238E27FC236}">
                <a16:creationId xmlns:a16="http://schemas.microsoft.com/office/drawing/2014/main" id="{0784F6BC-D0BD-49AC-ACE8-3B34E3FAA0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47032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69CA3F-B342-49CE-B686-753635B221FF}"/>
              </a:ext>
            </a:extLst>
          </p:cNvPr>
          <p:cNvSpPr>
            <a:spLocks noGrp="1"/>
          </p:cNvSpPr>
          <p:nvPr>
            <p:ph type="title"/>
          </p:nvPr>
        </p:nvSpPr>
        <p:spPr/>
        <p:txBody>
          <a:bodyPr anchor="ctr">
            <a:normAutofit/>
          </a:bodyPr>
          <a:lstStyle/>
          <a:p>
            <a:r>
              <a:rPr lang="da-DK" sz="4000" b="1" dirty="0"/>
              <a:t>Informationsindsamling EUD 2021</a:t>
            </a:r>
            <a:br>
              <a:rPr lang="da-DK" sz="4000" b="1" dirty="0"/>
            </a:br>
            <a:r>
              <a:rPr lang="da-DK" sz="2000" b="1" dirty="0"/>
              <a:t>Indhold</a:t>
            </a:r>
          </a:p>
        </p:txBody>
      </p:sp>
      <p:sp>
        <p:nvSpPr>
          <p:cNvPr id="3" name="Pladsholder til indhold 2">
            <a:extLst>
              <a:ext uri="{FF2B5EF4-FFF2-40B4-BE49-F238E27FC236}">
                <a16:creationId xmlns:a16="http://schemas.microsoft.com/office/drawing/2014/main" id="{DCC5D82B-F402-42C8-A0D8-72DC46EC0A87}"/>
              </a:ext>
            </a:extLst>
          </p:cNvPr>
          <p:cNvSpPr>
            <a:spLocks noGrp="1"/>
          </p:cNvSpPr>
          <p:nvPr>
            <p:ph idx="1"/>
          </p:nvPr>
        </p:nvSpPr>
        <p:spPr>
          <a:xfrm>
            <a:off x="838200" y="2006599"/>
            <a:ext cx="10515600" cy="4170363"/>
          </a:xfrm>
        </p:spPr>
        <p:txBody>
          <a:bodyPr>
            <a:normAutofit/>
          </a:bodyPr>
          <a:lstStyle/>
          <a:p>
            <a:pPr marL="0" indent="0">
              <a:buNone/>
            </a:pPr>
            <a:r>
              <a:rPr lang="da-DK" sz="1800" b="1" dirty="0"/>
              <a:t>Tillid, trivsel og beskæftigelsesfrekvens</a:t>
            </a:r>
          </a:p>
          <a:p>
            <a:pPr marL="742950" lvl="1" indent="-285750"/>
            <a:r>
              <a:rPr lang="da-DK" sz="1600" dirty="0">
                <a:solidFill>
                  <a:schemeClr val="tx1"/>
                </a:solidFill>
              </a:rPr>
              <a:t>Virksomhedstilfredshed 2021, </a:t>
            </a:r>
            <a:r>
              <a:rPr lang="da-DK" sz="1600" dirty="0"/>
              <a:t>K</a:t>
            </a:r>
            <a:r>
              <a:rPr lang="da-DK" sz="1600" dirty="0">
                <a:solidFill>
                  <a:schemeClr val="tx1"/>
                </a:solidFill>
              </a:rPr>
              <a:t>ilde: </a:t>
            </a:r>
            <a:r>
              <a:rPr lang="da-DK" sz="1600" dirty="0" err="1">
                <a:solidFill>
                  <a:schemeClr val="tx1"/>
                </a:solidFill>
              </a:rPr>
              <a:t>Ennova</a:t>
            </a:r>
            <a:endParaRPr lang="da-DK" sz="1600" dirty="0">
              <a:solidFill>
                <a:schemeClr val="tx1"/>
              </a:solidFill>
            </a:endParaRPr>
          </a:p>
          <a:p>
            <a:pPr marL="742950" lvl="1" indent="-285750"/>
            <a:r>
              <a:rPr lang="da-DK" sz="1600" dirty="0">
                <a:solidFill>
                  <a:schemeClr val="tx1"/>
                </a:solidFill>
              </a:rPr>
              <a:t>Elevtrivsel på afdelinger/adresser, 2021, </a:t>
            </a:r>
            <a:r>
              <a:rPr lang="da-DK" sz="1600" dirty="0"/>
              <a:t>K</a:t>
            </a:r>
            <a:r>
              <a:rPr lang="da-DK" sz="1600" dirty="0">
                <a:solidFill>
                  <a:schemeClr val="tx1"/>
                </a:solidFill>
              </a:rPr>
              <a:t>ilde: Uddannelsesstatistik.dk</a:t>
            </a:r>
          </a:p>
          <a:p>
            <a:pPr marL="742950" lvl="1" indent="-285750"/>
            <a:r>
              <a:rPr lang="da-DK" sz="1600" dirty="0">
                <a:solidFill>
                  <a:schemeClr val="tx1"/>
                </a:solidFill>
              </a:rPr>
              <a:t>Elevtrivsel på skoleniveau, 2019-2021, </a:t>
            </a:r>
            <a:r>
              <a:rPr lang="da-DK" sz="1600" dirty="0"/>
              <a:t>K</a:t>
            </a:r>
            <a:r>
              <a:rPr lang="da-DK" sz="1600" dirty="0">
                <a:solidFill>
                  <a:schemeClr val="tx1"/>
                </a:solidFill>
              </a:rPr>
              <a:t>ilde: Uddannelsesstatistik.dk</a:t>
            </a:r>
          </a:p>
          <a:p>
            <a:pPr marL="742950" lvl="1" indent="-285750"/>
            <a:r>
              <a:rPr lang="da-DK" sz="1600" dirty="0">
                <a:solidFill>
                  <a:schemeClr val="tx1"/>
                </a:solidFill>
              </a:rPr>
              <a:t>Beskæftigelsesfrekvens 2019, Kilde: Uddannelsesstatistik.dk</a:t>
            </a:r>
          </a:p>
          <a:p>
            <a:pPr marL="742950" lvl="1" indent="-285750"/>
            <a:r>
              <a:rPr lang="da-DK" sz="1600" dirty="0">
                <a:solidFill>
                  <a:schemeClr val="tx1"/>
                </a:solidFill>
              </a:rPr>
              <a:t>Opsamling - tillid, trivsel mv.</a:t>
            </a:r>
            <a:br>
              <a:rPr lang="da-DK" sz="1400" dirty="0">
                <a:solidFill>
                  <a:schemeClr val="tx1"/>
                </a:solidFill>
              </a:rPr>
            </a:br>
            <a:endParaRPr lang="da-DK" sz="1400" dirty="0">
              <a:solidFill>
                <a:schemeClr val="tx1"/>
              </a:solidFill>
            </a:endParaRPr>
          </a:p>
          <a:p>
            <a:pPr marL="0" indent="0">
              <a:buNone/>
            </a:pPr>
            <a:r>
              <a:rPr lang="da-DK" sz="1800" b="1" dirty="0"/>
              <a:t>Gennemførelse og frafald</a:t>
            </a:r>
          </a:p>
          <a:p>
            <a:pPr marL="742950" lvl="1" indent="-285750"/>
            <a:r>
              <a:rPr lang="da-DK" sz="1600" dirty="0">
                <a:solidFill>
                  <a:schemeClr val="tx1"/>
                </a:solidFill>
              </a:rPr>
              <a:t>GF1 - frafald og gennemførelse, 2019-2021, Kilde: Skolens egne tal </a:t>
            </a:r>
          </a:p>
          <a:p>
            <a:pPr marL="742950" lvl="1" indent="-285750"/>
            <a:r>
              <a:rPr lang="da-DK" sz="1600" dirty="0">
                <a:solidFill>
                  <a:schemeClr val="tx1"/>
                </a:solidFill>
              </a:rPr>
              <a:t>GF2 - frafald og gennemførelse, 2019-2021, Kilde: Skolens egne tal</a:t>
            </a:r>
          </a:p>
          <a:p>
            <a:pPr marL="742950" lvl="1" indent="-285750"/>
            <a:r>
              <a:rPr lang="da-DK" sz="1600" dirty="0">
                <a:solidFill>
                  <a:schemeClr val="tx1"/>
                </a:solidFill>
              </a:rPr>
              <a:t>Socioøkonomisk reference 2019, Kilde: Uddannelsesstatistik.dk</a:t>
            </a:r>
          </a:p>
          <a:p>
            <a:pPr marL="742950" lvl="1" indent="-285750"/>
            <a:r>
              <a:rPr lang="da-DK" sz="1600" dirty="0">
                <a:solidFill>
                  <a:schemeClr val="tx1"/>
                </a:solidFill>
              </a:rPr>
              <a:t>Opsamling - gennemførelse og frafald</a:t>
            </a:r>
            <a:br>
              <a:rPr lang="da-DK" sz="1400" dirty="0">
                <a:solidFill>
                  <a:schemeClr val="tx1"/>
                </a:solidFill>
              </a:rPr>
            </a:br>
            <a:endParaRPr lang="da-DK" sz="1400" dirty="0">
              <a:solidFill>
                <a:schemeClr val="tx1"/>
              </a:solidFill>
            </a:endParaRPr>
          </a:p>
          <a:p>
            <a:pPr marL="0" indent="0">
              <a:buNone/>
            </a:pPr>
            <a:r>
              <a:rPr lang="da-DK" sz="1800" b="1" dirty="0"/>
              <a:t>Samlet vurdering, Informationsindsamling EUD 2021</a:t>
            </a:r>
          </a:p>
          <a:p>
            <a:pPr marL="0" indent="0">
              <a:buNone/>
            </a:pPr>
            <a:endParaRPr lang="da-DK" dirty="0"/>
          </a:p>
        </p:txBody>
      </p:sp>
      <p:pic>
        <p:nvPicPr>
          <p:cNvPr id="4" name="Billede 3">
            <a:extLst>
              <a:ext uri="{FF2B5EF4-FFF2-40B4-BE49-F238E27FC236}">
                <a16:creationId xmlns:a16="http://schemas.microsoft.com/office/drawing/2014/main" id="{CD6814BB-12AD-460D-A75B-C83770459E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318259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66884A-68A8-475C-8AAE-5FE231C4A98D}"/>
              </a:ext>
            </a:extLst>
          </p:cNvPr>
          <p:cNvSpPr>
            <a:spLocks noGrp="1"/>
          </p:cNvSpPr>
          <p:nvPr>
            <p:ph type="title"/>
          </p:nvPr>
        </p:nvSpPr>
        <p:spPr/>
        <p:txBody>
          <a:bodyPr>
            <a:normAutofit/>
          </a:bodyPr>
          <a:lstStyle/>
          <a:p>
            <a:r>
              <a:rPr lang="da-DK" sz="4000" b="1" dirty="0">
                <a:solidFill>
                  <a:schemeClr val="tx1"/>
                </a:solidFill>
              </a:rPr>
              <a:t>Virksomhedstilfredshed 2021</a:t>
            </a:r>
            <a:endParaRPr lang="da-DK" sz="4000" b="1" dirty="0"/>
          </a:p>
        </p:txBody>
      </p:sp>
      <p:pic>
        <p:nvPicPr>
          <p:cNvPr id="4" name="Pladsholder til indhold 3">
            <a:extLst>
              <a:ext uri="{FF2B5EF4-FFF2-40B4-BE49-F238E27FC236}">
                <a16:creationId xmlns:a16="http://schemas.microsoft.com/office/drawing/2014/main" id="{FCE33C7C-FC95-46DA-8A50-616542F2C6B3}"/>
              </a:ext>
            </a:extLst>
          </p:cNvPr>
          <p:cNvPicPr>
            <a:picLocks noGrp="1" noChangeAspect="1"/>
          </p:cNvPicPr>
          <p:nvPr>
            <p:ph idx="1"/>
          </p:nvPr>
        </p:nvPicPr>
        <p:blipFill>
          <a:blip r:embed="rId2"/>
          <a:stretch>
            <a:fillRect/>
          </a:stretch>
        </p:blipFill>
        <p:spPr>
          <a:xfrm>
            <a:off x="188699" y="1562672"/>
            <a:ext cx="11814602" cy="4161472"/>
          </a:xfrm>
          <a:prstGeom prst="rect">
            <a:avLst/>
          </a:prstGeom>
        </p:spPr>
      </p:pic>
      <p:sp>
        <p:nvSpPr>
          <p:cNvPr id="5" name="Tekstfelt 4">
            <a:extLst>
              <a:ext uri="{FF2B5EF4-FFF2-40B4-BE49-F238E27FC236}">
                <a16:creationId xmlns:a16="http://schemas.microsoft.com/office/drawing/2014/main" id="{F445D463-D426-44FA-86DD-D4C6E4F59DC4}"/>
              </a:ext>
            </a:extLst>
          </p:cNvPr>
          <p:cNvSpPr txBox="1"/>
          <p:nvPr/>
        </p:nvSpPr>
        <p:spPr>
          <a:xfrm>
            <a:off x="1033272" y="5906028"/>
            <a:ext cx="5349240" cy="1107996"/>
          </a:xfrm>
          <a:prstGeom prst="rect">
            <a:avLst/>
          </a:prstGeom>
          <a:noFill/>
        </p:spPr>
        <p:txBody>
          <a:bodyPr wrap="square" rtlCol="0">
            <a:spAutoFit/>
          </a:bodyPr>
          <a:lstStyle/>
          <a:p>
            <a:r>
              <a:rPr lang="da-DK" sz="1600" dirty="0"/>
              <a:t>Kilde: </a:t>
            </a:r>
            <a:r>
              <a:rPr lang="da-DK" sz="1600" dirty="0" err="1"/>
              <a:t>Ennova</a:t>
            </a:r>
            <a:r>
              <a:rPr lang="da-DK" sz="1600" dirty="0"/>
              <a:t>, Måling udført for EUC Sjælland</a:t>
            </a:r>
          </a:p>
          <a:p>
            <a:r>
              <a:rPr lang="da-DK" sz="1600" dirty="0"/>
              <a:t>Skala 0-100, jo højere jo bedre </a:t>
            </a:r>
            <a:br>
              <a:rPr lang="da-DK" sz="1600" dirty="0"/>
            </a:br>
            <a:r>
              <a:rPr lang="da-DK" sz="1600" dirty="0"/>
              <a:t>Obligatorisk spørgeramme</a:t>
            </a:r>
          </a:p>
          <a:p>
            <a:endParaRPr lang="da-DK" dirty="0"/>
          </a:p>
        </p:txBody>
      </p:sp>
      <p:pic>
        <p:nvPicPr>
          <p:cNvPr id="6" name="Billede 5">
            <a:extLst>
              <a:ext uri="{FF2B5EF4-FFF2-40B4-BE49-F238E27FC236}">
                <a16:creationId xmlns:a16="http://schemas.microsoft.com/office/drawing/2014/main" id="{C926B43E-DDC2-4ED2-BC89-017223FEC4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262984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FCD0E-8512-4E14-9777-635C0F9EC8C2}"/>
              </a:ext>
            </a:extLst>
          </p:cNvPr>
          <p:cNvSpPr>
            <a:spLocks noGrp="1"/>
          </p:cNvSpPr>
          <p:nvPr>
            <p:ph type="title"/>
          </p:nvPr>
        </p:nvSpPr>
        <p:spPr/>
        <p:txBody>
          <a:bodyPr/>
          <a:lstStyle/>
          <a:p>
            <a:r>
              <a:rPr lang="da-DK" sz="4000" b="1" dirty="0">
                <a:solidFill>
                  <a:schemeClr val="tx1"/>
                </a:solidFill>
              </a:rPr>
              <a:t>Elevtrivsel på afdelinger/adresser, 2021</a:t>
            </a:r>
            <a:br>
              <a:rPr lang="da-DK" b="1" dirty="0">
                <a:solidFill>
                  <a:schemeClr val="tx1"/>
                </a:solidFill>
              </a:rPr>
            </a:br>
            <a:r>
              <a:rPr lang="da-DK" sz="2000" b="1" dirty="0">
                <a:solidFill>
                  <a:schemeClr val="tx1"/>
                </a:solidFill>
              </a:rPr>
              <a:t>Antal svar, samlet elevtrivsel og indikatorer for elevtrivsel</a:t>
            </a:r>
            <a:endParaRPr lang="da-DK" sz="2000" b="1" dirty="0"/>
          </a:p>
        </p:txBody>
      </p:sp>
      <p:graphicFrame>
        <p:nvGraphicFramePr>
          <p:cNvPr id="8" name="Pladsholder til indhold 7">
            <a:extLst>
              <a:ext uri="{FF2B5EF4-FFF2-40B4-BE49-F238E27FC236}">
                <a16:creationId xmlns:a16="http://schemas.microsoft.com/office/drawing/2014/main" id="{B9A34C3D-7BF6-4184-A084-B9959C08B052}"/>
              </a:ext>
            </a:extLst>
          </p:cNvPr>
          <p:cNvGraphicFramePr>
            <a:graphicFrameLocks noGrp="1"/>
          </p:cNvGraphicFramePr>
          <p:nvPr>
            <p:ph idx="1"/>
            <p:extLst>
              <p:ext uri="{D42A27DB-BD31-4B8C-83A1-F6EECF244321}">
                <p14:modId xmlns:p14="http://schemas.microsoft.com/office/powerpoint/2010/main" val="2453672387"/>
              </p:ext>
            </p:extLst>
          </p:nvPr>
        </p:nvGraphicFramePr>
        <p:xfrm>
          <a:off x="838200" y="1800416"/>
          <a:ext cx="10515600" cy="3914583"/>
        </p:xfrm>
        <a:graphic>
          <a:graphicData uri="http://schemas.openxmlformats.org/drawingml/2006/table">
            <a:tbl>
              <a:tblPr firstRow="1" firstCol="1" bandRow="1">
                <a:tableStyleId>{5C22544A-7EE6-4342-B048-85BDC9FD1C3A}</a:tableStyleId>
              </a:tblPr>
              <a:tblGrid>
                <a:gridCol w="3212160">
                  <a:extLst>
                    <a:ext uri="{9D8B030D-6E8A-4147-A177-3AD203B41FA5}">
                      <a16:colId xmlns:a16="http://schemas.microsoft.com/office/drawing/2014/main" val="616702581"/>
                    </a:ext>
                  </a:extLst>
                </a:gridCol>
                <a:gridCol w="912930">
                  <a:extLst>
                    <a:ext uri="{9D8B030D-6E8A-4147-A177-3AD203B41FA5}">
                      <a16:colId xmlns:a16="http://schemas.microsoft.com/office/drawing/2014/main" val="2629670280"/>
                    </a:ext>
                  </a:extLst>
                </a:gridCol>
                <a:gridCol w="912930">
                  <a:extLst>
                    <a:ext uri="{9D8B030D-6E8A-4147-A177-3AD203B41FA5}">
                      <a16:colId xmlns:a16="http://schemas.microsoft.com/office/drawing/2014/main" val="1149618122"/>
                    </a:ext>
                  </a:extLst>
                </a:gridCol>
                <a:gridCol w="912930">
                  <a:extLst>
                    <a:ext uri="{9D8B030D-6E8A-4147-A177-3AD203B41FA5}">
                      <a16:colId xmlns:a16="http://schemas.microsoft.com/office/drawing/2014/main" val="3240198585"/>
                    </a:ext>
                  </a:extLst>
                </a:gridCol>
                <a:gridCol w="912930">
                  <a:extLst>
                    <a:ext uri="{9D8B030D-6E8A-4147-A177-3AD203B41FA5}">
                      <a16:colId xmlns:a16="http://schemas.microsoft.com/office/drawing/2014/main" val="391338946"/>
                    </a:ext>
                  </a:extLst>
                </a:gridCol>
                <a:gridCol w="912930">
                  <a:extLst>
                    <a:ext uri="{9D8B030D-6E8A-4147-A177-3AD203B41FA5}">
                      <a16:colId xmlns:a16="http://schemas.microsoft.com/office/drawing/2014/main" val="2024603988"/>
                    </a:ext>
                  </a:extLst>
                </a:gridCol>
                <a:gridCol w="912930">
                  <a:extLst>
                    <a:ext uri="{9D8B030D-6E8A-4147-A177-3AD203B41FA5}">
                      <a16:colId xmlns:a16="http://schemas.microsoft.com/office/drawing/2014/main" val="2473316511"/>
                    </a:ext>
                  </a:extLst>
                </a:gridCol>
                <a:gridCol w="912930">
                  <a:extLst>
                    <a:ext uri="{9D8B030D-6E8A-4147-A177-3AD203B41FA5}">
                      <a16:colId xmlns:a16="http://schemas.microsoft.com/office/drawing/2014/main" val="3742100996"/>
                    </a:ext>
                  </a:extLst>
                </a:gridCol>
                <a:gridCol w="912930">
                  <a:extLst>
                    <a:ext uri="{9D8B030D-6E8A-4147-A177-3AD203B41FA5}">
                      <a16:colId xmlns:a16="http://schemas.microsoft.com/office/drawing/2014/main" val="934645407"/>
                    </a:ext>
                  </a:extLst>
                </a:gridCol>
              </a:tblGrid>
              <a:tr h="574328">
                <a:tc>
                  <a:txBody>
                    <a:bodyPr/>
                    <a:lstStyle/>
                    <a:p>
                      <a:pPr algn="l" fontAlgn="ctr"/>
                      <a:r>
                        <a:rPr lang="da-DK" sz="1400" u="none" strike="noStrike" dirty="0">
                          <a:effectLst/>
                        </a:rPr>
                        <a:t>    </a:t>
                      </a:r>
                      <a:r>
                        <a:rPr lang="da-DK" sz="1800" u="none" strike="noStrike" dirty="0">
                          <a:effectLst/>
                        </a:rPr>
                        <a:t>EUC Sjælland 2021 </a:t>
                      </a:r>
                      <a:endParaRPr lang="da-DK"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600" u="none" strike="noStrike" dirty="0">
                          <a:effectLst/>
                        </a:rPr>
                        <a:t>Svar</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600" u="none" strike="noStrike" dirty="0">
                          <a:effectLst/>
                        </a:rPr>
                        <a:t>Elev-trivsel</a:t>
                      </a:r>
                      <a:endParaRPr lang="da-DK" sz="1600" b="1" i="0" u="none" strike="noStrike" dirty="0">
                        <a:solidFill>
                          <a:srgbClr val="000000"/>
                        </a:solidFill>
                        <a:effectLst/>
                        <a:latin typeface="Calibri" panose="020F0502020204030204" pitchFamily="34" charset="0"/>
                      </a:endParaRPr>
                    </a:p>
                  </a:txBody>
                  <a:tcPr marL="9525" marR="9525" marT="9525" marB="0" anchor="ctr"/>
                </a:tc>
                <a:tc gridSpan="6">
                  <a:txBody>
                    <a:bodyPr/>
                    <a:lstStyle/>
                    <a:p>
                      <a:pPr algn="ctr" fontAlgn="ctr"/>
                      <a:r>
                        <a:rPr lang="da-DK" sz="1600" u="none" strike="noStrike" dirty="0">
                          <a:effectLst/>
                        </a:rPr>
                        <a:t>Indikatorer for elevtrivsel</a:t>
                      </a:r>
                      <a:endParaRPr lang="da-DK" sz="16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4166088267"/>
                  </a:ext>
                </a:extLst>
              </a:tr>
              <a:tr h="1065971">
                <a:tc>
                  <a:txBody>
                    <a:bodyPr/>
                    <a:lstStyle/>
                    <a:p>
                      <a:pPr algn="l" fontAlgn="ctr"/>
                      <a:r>
                        <a:rPr lang="da-DK" sz="1600" u="none" strike="noStrike" dirty="0">
                          <a:effectLst/>
                        </a:rPr>
                        <a:t>   Alle uddannelser EUD/EUX</a:t>
                      </a:r>
                      <a:br>
                        <a:rPr lang="da-DK" sz="1600" u="none" strike="noStrike" dirty="0">
                          <a:effectLst/>
                        </a:rPr>
                      </a:br>
                      <a:r>
                        <a:rPr lang="da-DK" sz="1600" u="none" strike="noStrike" dirty="0">
                          <a:effectLst/>
                        </a:rPr>
                        <a:t>   GF1, GF2 og HF</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Antal</a:t>
                      </a:r>
                      <a:br>
                        <a:rPr lang="da-DK" sz="1400" u="none" strike="noStrike" dirty="0">
                          <a:effectLst/>
                        </a:rPr>
                      </a:br>
                      <a:r>
                        <a:rPr lang="da-DK" sz="1400" u="none" strike="noStrike" dirty="0">
                          <a:effectLst/>
                        </a:rPr>
                        <a:t>svar</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 Samlet elevtrivsel</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Egen indsats/ motivation</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Lærings-miljø</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err="1">
                          <a:effectLst/>
                        </a:rPr>
                        <a:t>Velbefin-dende</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Fysiske rammer</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Egne evner</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Praktik</a:t>
                      </a:r>
                      <a:endParaRPr lang="da-DK"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92929390"/>
                  </a:ext>
                </a:extLst>
              </a:tr>
              <a:tr h="351176">
                <a:tc>
                  <a:txBody>
                    <a:bodyPr/>
                    <a:lstStyle/>
                    <a:p>
                      <a:pPr algn="l" fontAlgn="ctr"/>
                      <a:r>
                        <a:rPr lang="da-DK" sz="1600" u="none" strike="noStrike" dirty="0">
                          <a:effectLst/>
                        </a:rPr>
                        <a:t>   Greve</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15</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3,9</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3,9</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3,9</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4,4</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3,5</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 </a:t>
                      </a:r>
                      <a:endParaRPr lang="da-DK"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5402867"/>
                  </a:ext>
                </a:extLst>
              </a:tr>
              <a:tr h="434790">
                <a:tc>
                  <a:txBody>
                    <a:bodyPr/>
                    <a:lstStyle/>
                    <a:p>
                      <a:pPr algn="l" fontAlgn="ctr"/>
                      <a:r>
                        <a:rPr lang="da-DK" sz="1600" u="none" strike="noStrike" dirty="0">
                          <a:effectLst/>
                        </a:rPr>
                        <a:t>   Haslev</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28</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3,5</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3,8</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4,1</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3,9</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1,8</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3,8</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3,8</a:t>
                      </a:r>
                      <a:endParaRPr lang="da-DK"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77965181"/>
                  </a:ext>
                </a:extLst>
              </a:tr>
              <a:tr h="434790">
                <a:tc>
                  <a:txBody>
                    <a:bodyPr/>
                    <a:lstStyle/>
                    <a:p>
                      <a:pPr algn="l" fontAlgn="ctr"/>
                      <a:r>
                        <a:rPr lang="da-DK" sz="1600" u="none" strike="noStrike" dirty="0">
                          <a:effectLst/>
                        </a:rPr>
                        <a:t>   Køge</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253</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4,0</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4,4</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3,7</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4,2</a:t>
                      </a:r>
                      <a:endParaRPr lang="da-DK"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34832451"/>
                  </a:ext>
                </a:extLst>
              </a:tr>
              <a:tr h="351176">
                <a:tc>
                  <a:txBody>
                    <a:bodyPr/>
                    <a:lstStyle/>
                    <a:p>
                      <a:pPr algn="l" fontAlgn="ctr"/>
                      <a:r>
                        <a:rPr lang="da-DK" sz="1600" u="none" strike="noStrike" dirty="0">
                          <a:effectLst/>
                        </a:rPr>
                        <a:t>   Næstved, Jagtvej</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439</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4,0</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4,2</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4,3</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3,5</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4,2</a:t>
                      </a:r>
                      <a:endParaRPr lang="da-DK"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16486981"/>
                  </a:ext>
                </a:extLst>
              </a:tr>
              <a:tr h="351176">
                <a:tc>
                  <a:txBody>
                    <a:bodyPr/>
                    <a:lstStyle/>
                    <a:p>
                      <a:pPr algn="l" fontAlgn="ctr"/>
                      <a:r>
                        <a:rPr lang="da-DK" sz="1600" u="none" strike="noStrike" dirty="0">
                          <a:effectLst/>
                        </a:rPr>
                        <a:t>   Næstved, Malervænget</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55</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3,9</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4,3</a:t>
                      </a:r>
                      <a:endParaRPr lang="da-DK"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3,5</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dirty="0">
                          <a:effectLst/>
                        </a:rPr>
                        <a:t>4,0</a:t>
                      </a:r>
                      <a:endParaRPr lang="da-DK"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u="none" strike="noStrike">
                          <a:effectLst/>
                        </a:rPr>
                        <a:t>3,9</a:t>
                      </a:r>
                      <a:endParaRPr lang="da-DK"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15320900"/>
                  </a:ext>
                </a:extLst>
              </a:tr>
              <a:tr h="351176">
                <a:tc>
                  <a:txBody>
                    <a:bodyPr/>
                    <a:lstStyle/>
                    <a:p>
                      <a:pPr algn="l" fontAlgn="ctr"/>
                      <a:r>
                        <a:rPr lang="da-DK" sz="1600" u="none" strike="noStrike" dirty="0">
                          <a:effectLst/>
                        </a:rPr>
                        <a:t>   EUC Sjælland total</a:t>
                      </a:r>
                      <a:endParaRPr lang="da-DK"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a:effectLst/>
                        </a:rPr>
                        <a:t>790</a:t>
                      </a:r>
                      <a:endParaRPr lang="da-DK"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4,0</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a:effectLst/>
                        </a:rPr>
                        <a:t>4,1</a:t>
                      </a:r>
                      <a:endParaRPr lang="da-DK"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4,0</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a:effectLst/>
                        </a:rPr>
                        <a:t>4,3</a:t>
                      </a:r>
                      <a:endParaRPr lang="da-DK"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a:effectLst/>
                        </a:rPr>
                        <a:t>3,5</a:t>
                      </a:r>
                      <a:endParaRPr lang="da-DK"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4,0</a:t>
                      </a:r>
                      <a:endParaRPr lang="da-DK"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a-DK" sz="1400" b="1" u="none" strike="noStrike" dirty="0">
                          <a:effectLst/>
                        </a:rPr>
                        <a:t>4,2</a:t>
                      </a:r>
                      <a:endParaRPr lang="da-DK"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97483920"/>
                  </a:ext>
                </a:extLst>
              </a:tr>
            </a:tbl>
          </a:graphicData>
        </a:graphic>
      </p:graphicFrame>
      <p:sp>
        <p:nvSpPr>
          <p:cNvPr id="9" name="Tekstfelt 8">
            <a:extLst>
              <a:ext uri="{FF2B5EF4-FFF2-40B4-BE49-F238E27FC236}">
                <a16:creationId xmlns:a16="http://schemas.microsoft.com/office/drawing/2014/main" id="{52B2A296-C112-4E5C-8207-4E8E45A33AAA}"/>
              </a:ext>
            </a:extLst>
          </p:cNvPr>
          <p:cNvSpPr txBox="1"/>
          <p:nvPr/>
        </p:nvSpPr>
        <p:spPr>
          <a:xfrm>
            <a:off x="1019598" y="5903893"/>
            <a:ext cx="7516368" cy="954107"/>
          </a:xfrm>
          <a:prstGeom prst="rect">
            <a:avLst/>
          </a:prstGeom>
          <a:noFill/>
        </p:spPr>
        <p:txBody>
          <a:bodyPr wrap="square" rtlCol="0">
            <a:spAutoFit/>
          </a:bodyPr>
          <a:lstStyle/>
          <a:p>
            <a:r>
              <a:rPr lang="da-DK" sz="1600" dirty="0"/>
              <a:t>* Samlet elevtrivsel er en beregnet værdi</a:t>
            </a:r>
            <a:br>
              <a:rPr lang="da-DK" sz="1600" dirty="0"/>
            </a:br>
            <a:endParaRPr lang="da-DK" sz="800" dirty="0"/>
          </a:p>
          <a:p>
            <a:r>
              <a:rPr lang="da-DK" sz="1600" dirty="0"/>
              <a:t>Kilde: Uddannelsesstatistik.dk, Elevtrivsel</a:t>
            </a:r>
            <a:br>
              <a:rPr lang="da-DK" sz="1600" dirty="0"/>
            </a:br>
            <a:r>
              <a:rPr lang="da-DK" sz="1600" dirty="0"/>
              <a:t>Obligatorisk spørgeramme. Skala 1-4, jo højere jo bedre</a:t>
            </a:r>
          </a:p>
        </p:txBody>
      </p:sp>
      <p:pic>
        <p:nvPicPr>
          <p:cNvPr id="5" name="Billede 4">
            <a:extLst>
              <a:ext uri="{FF2B5EF4-FFF2-40B4-BE49-F238E27FC236}">
                <a16:creationId xmlns:a16="http://schemas.microsoft.com/office/drawing/2014/main" id="{B32775B2-91AE-46C4-B1BB-F0FC45B15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351392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E42B9-A045-45B0-B6EF-E6A7483409F4}"/>
              </a:ext>
            </a:extLst>
          </p:cNvPr>
          <p:cNvSpPr>
            <a:spLocks noGrp="1"/>
          </p:cNvSpPr>
          <p:nvPr>
            <p:ph type="title"/>
          </p:nvPr>
        </p:nvSpPr>
        <p:spPr/>
        <p:txBody>
          <a:bodyPr/>
          <a:lstStyle/>
          <a:p>
            <a:r>
              <a:rPr lang="da-DK" sz="4000" b="1" dirty="0">
                <a:solidFill>
                  <a:schemeClr val="tx1"/>
                </a:solidFill>
              </a:rPr>
              <a:t>Elevtrivsel på skoleniveau, 2019-2021 </a:t>
            </a:r>
            <a:br>
              <a:rPr lang="da-DK" b="1" dirty="0">
                <a:solidFill>
                  <a:schemeClr val="tx1"/>
                </a:solidFill>
              </a:rPr>
            </a:br>
            <a:r>
              <a:rPr lang="da-DK" sz="1800" b="1" dirty="0"/>
              <a:t>Samlet elevtrivsel og indikatorer for elevtrivsel</a:t>
            </a:r>
          </a:p>
        </p:txBody>
      </p:sp>
      <p:graphicFrame>
        <p:nvGraphicFramePr>
          <p:cNvPr id="9" name="Pladsholder til indhold 8">
            <a:extLst>
              <a:ext uri="{FF2B5EF4-FFF2-40B4-BE49-F238E27FC236}">
                <a16:creationId xmlns:a16="http://schemas.microsoft.com/office/drawing/2014/main" id="{3A42E63A-56ED-4978-8F44-773A3466023B}"/>
              </a:ext>
            </a:extLst>
          </p:cNvPr>
          <p:cNvGraphicFramePr>
            <a:graphicFrameLocks noGrp="1"/>
          </p:cNvGraphicFramePr>
          <p:nvPr>
            <p:ph idx="1"/>
            <p:extLst>
              <p:ext uri="{D42A27DB-BD31-4B8C-83A1-F6EECF244321}">
                <p14:modId xmlns:p14="http://schemas.microsoft.com/office/powerpoint/2010/main" val="3099373945"/>
              </p:ext>
            </p:extLst>
          </p:nvPr>
        </p:nvGraphicFramePr>
        <p:xfrm>
          <a:off x="1005840" y="2112264"/>
          <a:ext cx="8577073" cy="2479227"/>
        </p:xfrm>
        <a:graphic>
          <a:graphicData uri="http://schemas.openxmlformats.org/drawingml/2006/table">
            <a:tbl>
              <a:tblPr firstRow="1" firstCol="1" bandRow="1">
                <a:tableStyleId>{5C22544A-7EE6-4342-B048-85BDC9FD1C3A}</a:tableStyleId>
              </a:tblPr>
              <a:tblGrid>
                <a:gridCol w="1034420">
                  <a:extLst>
                    <a:ext uri="{9D8B030D-6E8A-4147-A177-3AD203B41FA5}">
                      <a16:colId xmlns:a16="http://schemas.microsoft.com/office/drawing/2014/main" val="1832613218"/>
                    </a:ext>
                  </a:extLst>
                </a:gridCol>
                <a:gridCol w="1039210">
                  <a:extLst>
                    <a:ext uri="{9D8B030D-6E8A-4147-A177-3AD203B41FA5}">
                      <a16:colId xmlns:a16="http://schemas.microsoft.com/office/drawing/2014/main" val="3638416808"/>
                    </a:ext>
                  </a:extLst>
                </a:gridCol>
                <a:gridCol w="1098593">
                  <a:extLst>
                    <a:ext uri="{9D8B030D-6E8A-4147-A177-3AD203B41FA5}">
                      <a16:colId xmlns:a16="http://schemas.microsoft.com/office/drawing/2014/main" val="267601666"/>
                    </a:ext>
                  </a:extLst>
                </a:gridCol>
                <a:gridCol w="1037294">
                  <a:extLst>
                    <a:ext uri="{9D8B030D-6E8A-4147-A177-3AD203B41FA5}">
                      <a16:colId xmlns:a16="http://schemas.microsoft.com/office/drawing/2014/main" val="2846462894"/>
                    </a:ext>
                  </a:extLst>
                </a:gridCol>
                <a:gridCol w="1091889">
                  <a:extLst>
                    <a:ext uri="{9D8B030D-6E8A-4147-A177-3AD203B41FA5}">
                      <a16:colId xmlns:a16="http://schemas.microsoft.com/office/drawing/2014/main" val="3046485683"/>
                    </a:ext>
                  </a:extLst>
                </a:gridCol>
                <a:gridCol w="1091889">
                  <a:extLst>
                    <a:ext uri="{9D8B030D-6E8A-4147-A177-3AD203B41FA5}">
                      <a16:colId xmlns:a16="http://schemas.microsoft.com/office/drawing/2014/main" val="3968496476"/>
                    </a:ext>
                  </a:extLst>
                </a:gridCol>
                <a:gridCol w="1091889">
                  <a:extLst>
                    <a:ext uri="{9D8B030D-6E8A-4147-A177-3AD203B41FA5}">
                      <a16:colId xmlns:a16="http://schemas.microsoft.com/office/drawing/2014/main" val="3995846419"/>
                    </a:ext>
                  </a:extLst>
                </a:gridCol>
                <a:gridCol w="1091889">
                  <a:extLst>
                    <a:ext uri="{9D8B030D-6E8A-4147-A177-3AD203B41FA5}">
                      <a16:colId xmlns:a16="http://schemas.microsoft.com/office/drawing/2014/main" val="4278640001"/>
                    </a:ext>
                  </a:extLst>
                </a:gridCol>
              </a:tblGrid>
              <a:tr h="588385">
                <a:tc>
                  <a:txBody>
                    <a:bodyPr/>
                    <a:lstStyle/>
                    <a:p>
                      <a:pPr algn="l">
                        <a:lnSpc>
                          <a:spcPct val="107000"/>
                        </a:lnSpc>
                        <a:spcAft>
                          <a:spcPts val="0"/>
                        </a:spcAft>
                      </a:pPr>
                      <a:r>
                        <a:rPr lang="da-DK" sz="1600" dirty="0">
                          <a:effectLst/>
                        </a:rPr>
                        <a:t> År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Elevtrivsel</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6">
                  <a:txBody>
                    <a:bodyPr/>
                    <a:lstStyle/>
                    <a:p>
                      <a:pPr algn="ctr">
                        <a:lnSpc>
                          <a:spcPct val="107000"/>
                        </a:lnSpc>
                        <a:spcAft>
                          <a:spcPts val="0"/>
                        </a:spcAft>
                      </a:pPr>
                      <a:r>
                        <a:rPr lang="da-DK" sz="1600" dirty="0">
                          <a:effectLst/>
                        </a:rPr>
                        <a:t>Indikatorer for elevtrivsel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670954128"/>
                  </a:ext>
                </a:extLst>
              </a:tr>
              <a:tr h="902087">
                <a:tc>
                  <a:txBody>
                    <a:bodyPr/>
                    <a:lstStyle/>
                    <a:p>
                      <a:pPr algn="l">
                        <a:lnSpc>
                          <a:spcPct val="107000"/>
                        </a:lnSpc>
                        <a:spcAft>
                          <a:spcPts val="0"/>
                        </a:spcAft>
                      </a:pPr>
                      <a:r>
                        <a:rPr lang="da-DK" sz="1600" dirty="0">
                          <a:effectLst/>
                        </a:rPr>
                        <a:t> ETU</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b="1" dirty="0">
                          <a:effectLst/>
                        </a:rPr>
                        <a:t>* Samlet elevtrivsel</a:t>
                      </a: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Egen indsats/ motivation</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Lærings-miljø</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Velbefin-dende</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Fysiske rammer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Egne evner</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Praktik</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011009490"/>
                  </a:ext>
                </a:extLst>
              </a:tr>
              <a:tr h="329585">
                <a:tc>
                  <a:txBody>
                    <a:bodyPr/>
                    <a:lstStyle/>
                    <a:p>
                      <a:pPr algn="l">
                        <a:lnSpc>
                          <a:spcPct val="107000"/>
                        </a:lnSpc>
                        <a:spcAft>
                          <a:spcPts val="0"/>
                        </a:spcAft>
                      </a:pPr>
                      <a:r>
                        <a:rPr lang="da-DK" sz="1600" dirty="0">
                          <a:effectLst/>
                        </a:rPr>
                        <a:t> 2019</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b="1" dirty="0">
                          <a:effectLst/>
                          <a:latin typeface="Calibri" panose="020F0502020204030204" pitchFamily="34" charset="0"/>
                          <a:ea typeface="Calibri" panose="020F0502020204030204" pitchFamily="34" charset="0"/>
                          <a:cs typeface="Times New Roman" panose="02020603050405020304" pitchFamily="18" charset="0"/>
                        </a:rPr>
                        <a:t>3,9</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3,9</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3,9</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4,2</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3,4</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3,9</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4,1</a:t>
                      </a:r>
                    </a:p>
                  </a:txBody>
                  <a:tcPr marL="44450" marR="44450" marT="0" marB="0" anchor="ctr"/>
                </a:tc>
                <a:extLst>
                  <a:ext uri="{0D108BD9-81ED-4DB2-BD59-A6C34878D82A}">
                    <a16:rowId xmlns:a16="http://schemas.microsoft.com/office/drawing/2014/main" val="1611605859"/>
                  </a:ext>
                </a:extLst>
              </a:tr>
              <a:tr h="329585">
                <a:tc>
                  <a:txBody>
                    <a:bodyPr/>
                    <a:lstStyle/>
                    <a:p>
                      <a:pPr algn="l">
                        <a:lnSpc>
                          <a:spcPct val="107000"/>
                        </a:lnSpc>
                        <a:spcAft>
                          <a:spcPts val="0"/>
                        </a:spcAft>
                      </a:pPr>
                      <a:r>
                        <a:rPr lang="da-DK" sz="1600" dirty="0">
                          <a:effectLst/>
                        </a:rPr>
                        <a:t> 2020</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b="1" dirty="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4,1</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3,9</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4,4</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3,5</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tc>
                  <a:txBody>
                    <a:bodyPr/>
                    <a:lstStyle/>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extLst>
                  <a:ext uri="{0D108BD9-81ED-4DB2-BD59-A6C34878D82A}">
                    <a16:rowId xmlns:a16="http://schemas.microsoft.com/office/drawing/2014/main" val="3167204575"/>
                  </a:ext>
                </a:extLst>
              </a:tr>
              <a:tr h="329585">
                <a:tc>
                  <a:txBody>
                    <a:bodyPr/>
                    <a:lstStyle/>
                    <a:p>
                      <a:pPr algn="l">
                        <a:lnSpc>
                          <a:spcPct val="107000"/>
                        </a:lnSpc>
                        <a:spcAft>
                          <a:spcPts val="0"/>
                        </a:spcAft>
                      </a:pPr>
                      <a:r>
                        <a:rPr lang="da-DK" sz="1600" dirty="0">
                          <a:effectLst/>
                        </a:rPr>
                        <a:t> 2021</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b="1" dirty="0">
                          <a:effectLst/>
                        </a:rPr>
                        <a:t>4,0</a:t>
                      </a: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4,1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4,0</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4,3</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a:effectLst/>
                        </a:rPr>
                        <a:t>3,5</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4,0</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4,2</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8974092"/>
                  </a:ext>
                </a:extLst>
              </a:tr>
            </a:tbl>
          </a:graphicData>
        </a:graphic>
      </p:graphicFrame>
      <p:sp>
        <p:nvSpPr>
          <p:cNvPr id="10" name="Tekstfelt 9">
            <a:extLst>
              <a:ext uri="{FF2B5EF4-FFF2-40B4-BE49-F238E27FC236}">
                <a16:creationId xmlns:a16="http://schemas.microsoft.com/office/drawing/2014/main" id="{883AE63D-383B-466E-8829-2E7B5E271D08}"/>
              </a:ext>
            </a:extLst>
          </p:cNvPr>
          <p:cNvSpPr txBox="1"/>
          <p:nvPr/>
        </p:nvSpPr>
        <p:spPr>
          <a:xfrm>
            <a:off x="1161288" y="5166360"/>
            <a:ext cx="5870448" cy="1077218"/>
          </a:xfrm>
          <a:prstGeom prst="rect">
            <a:avLst/>
          </a:prstGeom>
          <a:noFill/>
        </p:spPr>
        <p:txBody>
          <a:bodyPr wrap="square" rtlCol="0">
            <a:spAutoFit/>
          </a:bodyPr>
          <a:lstStyle/>
          <a:p>
            <a:r>
              <a:rPr lang="da-DK" sz="1600" dirty="0"/>
              <a:t>* Samlet elevtrivsel er en beregnet værdi</a:t>
            </a:r>
            <a:br>
              <a:rPr lang="da-DK" sz="1600" dirty="0"/>
            </a:br>
            <a:endParaRPr lang="da-DK" sz="1600" dirty="0"/>
          </a:p>
          <a:p>
            <a:r>
              <a:rPr lang="da-DK" sz="1600" dirty="0"/>
              <a:t>Kilde: Uddannelsesstatistik.dk, Elevtrivsel</a:t>
            </a:r>
            <a:br>
              <a:rPr lang="da-DK" sz="1600" dirty="0"/>
            </a:br>
            <a:r>
              <a:rPr lang="da-DK" sz="1600" dirty="0"/>
              <a:t>Skala 1-4, jo højere jo bedre</a:t>
            </a:r>
          </a:p>
        </p:txBody>
      </p:sp>
      <p:pic>
        <p:nvPicPr>
          <p:cNvPr id="5" name="Billede 4">
            <a:extLst>
              <a:ext uri="{FF2B5EF4-FFF2-40B4-BE49-F238E27FC236}">
                <a16:creationId xmlns:a16="http://schemas.microsoft.com/office/drawing/2014/main" id="{98BF8C09-6F9E-485F-8F69-A38E3DBA17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335316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EFD0C5-B7E8-44B4-A32D-5D4E6650E10F}"/>
              </a:ext>
            </a:extLst>
          </p:cNvPr>
          <p:cNvSpPr>
            <a:spLocks noGrp="1"/>
          </p:cNvSpPr>
          <p:nvPr>
            <p:ph type="title"/>
          </p:nvPr>
        </p:nvSpPr>
        <p:spPr/>
        <p:txBody>
          <a:bodyPr>
            <a:normAutofit/>
          </a:bodyPr>
          <a:lstStyle/>
          <a:p>
            <a:r>
              <a:rPr lang="da-DK" sz="4000" b="1" dirty="0">
                <a:solidFill>
                  <a:schemeClr val="tx1"/>
                </a:solidFill>
              </a:rPr>
              <a:t>Beskæftigelsesfrekvens 2019 </a:t>
            </a:r>
            <a:br>
              <a:rPr lang="da-DK" b="1" dirty="0">
                <a:solidFill>
                  <a:schemeClr val="tx1"/>
                </a:solidFill>
              </a:rPr>
            </a:br>
            <a:r>
              <a:rPr lang="da-DK" sz="1800" b="1" dirty="0">
                <a:solidFill>
                  <a:schemeClr val="tx1"/>
                </a:solidFill>
              </a:rPr>
              <a:t>EUC Sjællands uddannelser og landstal</a:t>
            </a:r>
            <a:endParaRPr lang="da-DK" sz="1800" b="1" dirty="0"/>
          </a:p>
        </p:txBody>
      </p:sp>
      <p:graphicFrame>
        <p:nvGraphicFramePr>
          <p:cNvPr id="5" name="Pladsholder til indhold 4">
            <a:extLst>
              <a:ext uri="{FF2B5EF4-FFF2-40B4-BE49-F238E27FC236}">
                <a16:creationId xmlns:a16="http://schemas.microsoft.com/office/drawing/2014/main" id="{13F1F161-D6DF-4E8E-BE31-AFB7A6DB6FBA}"/>
              </a:ext>
            </a:extLst>
          </p:cNvPr>
          <p:cNvGraphicFramePr>
            <a:graphicFrameLocks noGrp="1"/>
          </p:cNvGraphicFramePr>
          <p:nvPr>
            <p:ph idx="1"/>
            <p:extLst>
              <p:ext uri="{D42A27DB-BD31-4B8C-83A1-F6EECF244321}">
                <p14:modId xmlns:p14="http://schemas.microsoft.com/office/powerpoint/2010/main" val="1679282123"/>
              </p:ext>
            </p:extLst>
          </p:nvPr>
        </p:nvGraphicFramePr>
        <p:xfrm>
          <a:off x="920496" y="1883664"/>
          <a:ext cx="10162032" cy="3534054"/>
        </p:xfrm>
        <a:graphic>
          <a:graphicData uri="http://schemas.openxmlformats.org/drawingml/2006/table">
            <a:tbl>
              <a:tblPr firstRow="1" firstCol="1" bandRow="1">
                <a:tableStyleId>{5C22544A-7EE6-4342-B048-85BDC9FD1C3A}</a:tableStyleId>
              </a:tblPr>
              <a:tblGrid>
                <a:gridCol w="3635279">
                  <a:extLst>
                    <a:ext uri="{9D8B030D-6E8A-4147-A177-3AD203B41FA5}">
                      <a16:colId xmlns:a16="http://schemas.microsoft.com/office/drawing/2014/main" val="2112928341"/>
                    </a:ext>
                  </a:extLst>
                </a:gridCol>
                <a:gridCol w="1662145">
                  <a:extLst>
                    <a:ext uri="{9D8B030D-6E8A-4147-A177-3AD203B41FA5}">
                      <a16:colId xmlns:a16="http://schemas.microsoft.com/office/drawing/2014/main" val="511513242"/>
                    </a:ext>
                  </a:extLst>
                </a:gridCol>
                <a:gridCol w="1627632">
                  <a:extLst>
                    <a:ext uri="{9D8B030D-6E8A-4147-A177-3AD203B41FA5}">
                      <a16:colId xmlns:a16="http://schemas.microsoft.com/office/drawing/2014/main" val="2623306870"/>
                    </a:ext>
                  </a:extLst>
                </a:gridCol>
                <a:gridCol w="1618488">
                  <a:extLst>
                    <a:ext uri="{9D8B030D-6E8A-4147-A177-3AD203B41FA5}">
                      <a16:colId xmlns:a16="http://schemas.microsoft.com/office/drawing/2014/main" val="2044075806"/>
                    </a:ext>
                  </a:extLst>
                </a:gridCol>
                <a:gridCol w="1618488">
                  <a:extLst>
                    <a:ext uri="{9D8B030D-6E8A-4147-A177-3AD203B41FA5}">
                      <a16:colId xmlns:a16="http://schemas.microsoft.com/office/drawing/2014/main" val="4005841321"/>
                    </a:ext>
                  </a:extLst>
                </a:gridCol>
              </a:tblGrid>
              <a:tr h="552582">
                <a:tc>
                  <a:txBody>
                    <a:bodyPr/>
                    <a:lstStyle/>
                    <a:p>
                      <a:pPr>
                        <a:lnSpc>
                          <a:spcPct val="107000"/>
                        </a:lnSpc>
                        <a:spcAft>
                          <a:spcPts val="0"/>
                        </a:spcAft>
                      </a:pPr>
                      <a:r>
                        <a:rPr lang="da-DK" sz="1600" dirty="0">
                          <a:effectLst/>
                        </a:rPr>
                        <a:t> Uddannelser </a:t>
                      </a:r>
                      <a:br>
                        <a:rPr lang="da-DK" sz="1600" dirty="0">
                          <a:effectLst/>
                        </a:rPr>
                      </a:br>
                      <a:r>
                        <a:rPr lang="da-DK" sz="1600" dirty="0">
                          <a:effectLst/>
                        </a:rPr>
                        <a:t> EUC Sjælland</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Beskæftigelses-</a:t>
                      </a:r>
                      <a:br>
                        <a:rPr lang="da-DK" sz="1600" dirty="0">
                          <a:effectLst/>
                        </a:rPr>
                      </a:br>
                      <a:r>
                        <a:rPr lang="da-DK" sz="1600" dirty="0">
                          <a:effectLst/>
                        </a:rPr>
                        <a:t>frekvens</a:t>
                      </a:r>
                    </a:p>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EUC Sjælland</a:t>
                      </a:r>
                    </a:p>
                  </a:txBody>
                  <a:tcPr marL="44450" marR="44450" marT="0" marB="0" anchor="ctr"/>
                </a:tc>
                <a:tc>
                  <a:txBody>
                    <a:bodyPr/>
                    <a:lstStyle/>
                    <a:p>
                      <a:pPr algn="ctr">
                        <a:lnSpc>
                          <a:spcPct val="107000"/>
                        </a:lnSpc>
                        <a:spcAft>
                          <a:spcPts val="0"/>
                        </a:spcAft>
                      </a:pPr>
                      <a:r>
                        <a:rPr lang="da-DK" sz="1600" dirty="0">
                          <a:effectLst/>
                        </a:rPr>
                        <a:t>Antal personer</a:t>
                      </a:r>
                    </a:p>
                    <a:p>
                      <a:pPr algn="ctr">
                        <a:lnSpc>
                          <a:spcPct val="107000"/>
                        </a:lnSpc>
                        <a:spcAft>
                          <a:spcPts val="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EUC Sjælland</a:t>
                      </a:r>
                    </a:p>
                  </a:txBody>
                  <a:tcPr marL="44450" marR="44450" marT="0" marB="0" anchor="ctr"/>
                </a:tc>
                <a:tc>
                  <a:txBody>
                    <a:bodyPr/>
                    <a:lstStyle/>
                    <a:p>
                      <a:pPr algn="ctr">
                        <a:lnSpc>
                          <a:spcPct val="107000"/>
                        </a:lnSpc>
                        <a:spcAft>
                          <a:spcPts val="0"/>
                        </a:spcAft>
                      </a:pPr>
                      <a:r>
                        <a:rPr lang="da-DK" sz="1600" dirty="0">
                          <a:effectLst/>
                        </a:rPr>
                        <a:t>Beskæftigelses-frekvens</a:t>
                      </a:r>
                      <a:br>
                        <a:rPr lang="da-DK" sz="1600" dirty="0">
                          <a:effectLst/>
                        </a:rPr>
                      </a:br>
                      <a:r>
                        <a:rPr lang="da-DK" sz="1600" dirty="0">
                          <a:effectLst/>
                        </a:rPr>
                        <a:t>Landsgennemsnit</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a-DK" sz="1600" dirty="0">
                          <a:effectLst/>
                        </a:rPr>
                        <a:t>Antal personer</a:t>
                      </a:r>
                      <a:br>
                        <a:rPr lang="da-DK" sz="1600" dirty="0">
                          <a:effectLst/>
                        </a:rPr>
                      </a:br>
                      <a:r>
                        <a:rPr lang="da-DK" sz="1600" dirty="0">
                          <a:effectLst/>
                        </a:rPr>
                        <a:t>Landstal</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17693133"/>
                  </a:ext>
                </a:extLst>
              </a:tr>
              <a:tr h="276291">
                <a:tc>
                  <a:txBody>
                    <a:bodyPr/>
                    <a:lstStyle/>
                    <a:p>
                      <a:pPr>
                        <a:lnSpc>
                          <a:spcPct val="107000"/>
                        </a:lnSpc>
                        <a:spcAft>
                          <a:spcPts val="0"/>
                        </a:spcAft>
                      </a:pPr>
                      <a:r>
                        <a:rPr lang="da-DK" sz="1600" dirty="0">
                          <a:effectLst/>
                        </a:rPr>
                        <a:t> Anlægs-, </a:t>
                      </a:r>
                      <a:r>
                        <a:rPr lang="da-DK" sz="1600" dirty="0" err="1">
                          <a:effectLst/>
                        </a:rPr>
                        <a:t>bygningsstruktør</a:t>
                      </a:r>
                      <a:r>
                        <a:rPr lang="da-DK" sz="1600" dirty="0">
                          <a:effectLst/>
                        </a:rPr>
                        <a:t> og brolægger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88%</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224</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00032235"/>
                  </a:ext>
                </a:extLst>
              </a:tr>
              <a:tr h="276291">
                <a:tc>
                  <a:txBody>
                    <a:bodyPr/>
                    <a:lstStyle/>
                    <a:p>
                      <a:pPr>
                        <a:lnSpc>
                          <a:spcPct val="107000"/>
                        </a:lnSpc>
                        <a:spcAft>
                          <a:spcPts val="0"/>
                        </a:spcAft>
                      </a:pPr>
                      <a:r>
                        <a:rPr lang="da-DK" sz="1600" dirty="0">
                          <a:effectLst/>
                        </a:rPr>
                        <a:t> Bygningsmaler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87%</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78%</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261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69471869"/>
                  </a:ext>
                </a:extLst>
              </a:tr>
              <a:tr h="276291">
                <a:tc>
                  <a:txBody>
                    <a:bodyPr/>
                    <a:lstStyle/>
                    <a:p>
                      <a:pPr>
                        <a:lnSpc>
                          <a:spcPct val="107000"/>
                        </a:lnSpc>
                        <a:spcAft>
                          <a:spcPts val="0"/>
                        </a:spcAft>
                      </a:pPr>
                      <a:r>
                        <a:rPr lang="da-DK" sz="1600" dirty="0">
                          <a:effectLst/>
                        </a:rPr>
                        <a:t> Elektriker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90%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977</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17441460"/>
                  </a:ext>
                </a:extLst>
              </a:tr>
              <a:tr h="276291">
                <a:tc>
                  <a:txBody>
                    <a:bodyPr/>
                    <a:lstStyle/>
                    <a:p>
                      <a:pPr>
                        <a:lnSpc>
                          <a:spcPct val="107000"/>
                        </a:lnSpc>
                        <a:spcAft>
                          <a:spcPts val="0"/>
                        </a:spcAft>
                      </a:pPr>
                      <a:r>
                        <a:rPr lang="da-DK" sz="1600" dirty="0">
                          <a:effectLst/>
                        </a:rPr>
                        <a:t> Murer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19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330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128813819"/>
                  </a:ext>
                </a:extLst>
              </a:tr>
              <a:tr h="276291">
                <a:tc>
                  <a:txBody>
                    <a:bodyPr/>
                    <a:lstStyle/>
                    <a:p>
                      <a:pPr>
                        <a:lnSpc>
                          <a:spcPct val="107000"/>
                        </a:lnSpc>
                        <a:spcAft>
                          <a:spcPts val="0"/>
                        </a:spcAft>
                      </a:pPr>
                      <a:r>
                        <a:rPr lang="da-DK" sz="1600" dirty="0">
                          <a:effectLst/>
                        </a:rPr>
                        <a:t> Personvognsmekaniker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61%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78%</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688</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25344252"/>
                  </a:ext>
                </a:extLst>
              </a:tr>
              <a:tr h="276291">
                <a:tc>
                  <a:txBody>
                    <a:bodyPr/>
                    <a:lstStyle/>
                    <a:p>
                      <a:pPr>
                        <a:lnSpc>
                          <a:spcPct val="107000"/>
                        </a:lnSpc>
                        <a:spcAft>
                          <a:spcPts val="0"/>
                        </a:spcAft>
                      </a:pPr>
                      <a:r>
                        <a:rPr lang="da-DK" sz="1600" dirty="0">
                          <a:effectLst/>
                        </a:rPr>
                        <a:t> Smed</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82%</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27</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547</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83436165"/>
                  </a:ext>
                </a:extLst>
              </a:tr>
              <a:tr h="276291">
                <a:tc>
                  <a:txBody>
                    <a:bodyPr/>
                    <a:lstStyle/>
                    <a:p>
                      <a:pPr>
                        <a:lnSpc>
                          <a:spcPct val="107000"/>
                        </a:lnSpc>
                        <a:spcAft>
                          <a:spcPts val="0"/>
                        </a:spcAft>
                      </a:pPr>
                      <a:r>
                        <a:rPr lang="da-DK" sz="1600" dirty="0">
                          <a:effectLst/>
                        </a:rPr>
                        <a:t> Tandklinikassistent</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21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67%</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342</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04401972"/>
                  </a:ext>
                </a:extLst>
              </a:tr>
              <a:tr h="276291">
                <a:tc>
                  <a:txBody>
                    <a:bodyPr/>
                    <a:lstStyle/>
                    <a:p>
                      <a:pPr>
                        <a:lnSpc>
                          <a:spcPct val="107000"/>
                        </a:lnSpc>
                        <a:spcAft>
                          <a:spcPts val="0"/>
                        </a:spcAft>
                      </a:pPr>
                      <a:r>
                        <a:rPr lang="da-DK" sz="1600" dirty="0">
                          <a:effectLst/>
                        </a:rPr>
                        <a:t> Træfagenes byggeuddannelse</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85%</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69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1549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57955339"/>
                  </a:ext>
                </a:extLst>
              </a:tr>
              <a:tr h="276291">
                <a:tc>
                  <a:txBody>
                    <a:bodyPr/>
                    <a:lstStyle/>
                    <a:p>
                      <a:pPr>
                        <a:lnSpc>
                          <a:spcPct val="107000"/>
                        </a:lnSpc>
                        <a:spcAft>
                          <a:spcPts val="0"/>
                        </a:spcAft>
                      </a:pPr>
                      <a:r>
                        <a:rPr lang="da-DK" sz="1600" dirty="0">
                          <a:effectLst/>
                        </a:rPr>
                        <a:t> VVS-energiuddannelsen</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84%</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46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349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849474830"/>
                  </a:ext>
                </a:extLst>
              </a:tr>
              <a:tr h="276291">
                <a:tc>
                  <a:txBody>
                    <a:bodyPr/>
                    <a:lstStyle/>
                    <a:p>
                      <a:pPr>
                        <a:lnSpc>
                          <a:spcPct val="107000"/>
                        </a:lnSpc>
                        <a:spcAft>
                          <a:spcPts val="0"/>
                        </a:spcAft>
                      </a:pPr>
                      <a:r>
                        <a:rPr lang="da-DK" sz="1600" dirty="0">
                          <a:effectLst/>
                        </a:rPr>
                        <a:t> Hovedtotal</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82%</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315</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a:effectLst/>
                        </a:rPr>
                        <a:t>79%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da-DK" sz="1600" dirty="0">
                          <a:effectLst/>
                        </a:rPr>
                        <a:t>23957</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689516343"/>
                  </a:ext>
                </a:extLst>
              </a:tr>
            </a:tbl>
          </a:graphicData>
        </a:graphic>
      </p:graphicFrame>
      <p:sp>
        <p:nvSpPr>
          <p:cNvPr id="6" name="Tekstfelt 5">
            <a:extLst>
              <a:ext uri="{FF2B5EF4-FFF2-40B4-BE49-F238E27FC236}">
                <a16:creationId xmlns:a16="http://schemas.microsoft.com/office/drawing/2014/main" id="{728CF01A-89E5-4EE8-83E2-BB2D574E7E23}"/>
              </a:ext>
            </a:extLst>
          </p:cNvPr>
          <p:cNvSpPr txBox="1"/>
          <p:nvPr/>
        </p:nvSpPr>
        <p:spPr>
          <a:xfrm>
            <a:off x="996696" y="5788152"/>
            <a:ext cx="5449824" cy="584775"/>
          </a:xfrm>
          <a:prstGeom prst="rect">
            <a:avLst/>
          </a:prstGeom>
          <a:noFill/>
        </p:spPr>
        <p:txBody>
          <a:bodyPr wrap="square" rtlCol="0">
            <a:spAutoFit/>
          </a:bodyPr>
          <a:lstStyle/>
          <a:p>
            <a:r>
              <a:rPr lang="da-DK" sz="1600" dirty="0"/>
              <a:t>Kilde: Uddannelsesstatistik.dk, Beskæftigelsesfrekvenser</a:t>
            </a:r>
          </a:p>
          <a:p>
            <a:r>
              <a:rPr lang="da-DK" sz="1600" dirty="0"/>
              <a:t>Uddannelser med mindre end 15 elever diskretioners</a:t>
            </a:r>
          </a:p>
        </p:txBody>
      </p:sp>
      <p:pic>
        <p:nvPicPr>
          <p:cNvPr id="7" name="Billede 6">
            <a:extLst>
              <a:ext uri="{FF2B5EF4-FFF2-40B4-BE49-F238E27FC236}">
                <a16:creationId xmlns:a16="http://schemas.microsoft.com/office/drawing/2014/main" id="{957CD36B-B52E-41AC-A953-D5062322B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157108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29BF7-9921-4BAE-A1B0-506384C98FAF}"/>
              </a:ext>
            </a:extLst>
          </p:cNvPr>
          <p:cNvSpPr>
            <a:spLocks noGrp="1"/>
          </p:cNvSpPr>
          <p:nvPr>
            <p:ph type="title"/>
          </p:nvPr>
        </p:nvSpPr>
        <p:spPr/>
        <p:txBody>
          <a:bodyPr>
            <a:normAutofit/>
          </a:bodyPr>
          <a:lstStyle/>
          <a:p>
            <a:r>
              <a:rPr lang="da-DK" sz="4000" b="1" dirty="0"/>
              <a:t>Opsamling - tillid, trivsel mv. </a:t>
            </a:r>
          </a:p>
        </p:txBody>
      </p:sp>
      <p:sp>
        <p:nvSpPr>
          <p:cNvPr id="3" name="Pladsholder til indhold 2">
            <a:extLst>
              <a:ext uri="{FF2B5EF4-FFF2-40B4-BE49-F238E27FC236}">
                <a16:creationId xmlns:a16="http://schemas.microsoft.com/office/drawing/2014/main" id="{C6EE0555-2B63-483A-BA95-7B7CA570513A}"/>
              </a:ext>
            </a:extLst>
          </p:cNvPr>
          <p:cNvSpPr>
            <a:spLocks noGrp="1"/>
          </p:cNvSpPr>
          <p:nvPr>
            <p:ph idx="1"/>
          </p:nvPr>
        </p:nvSpPr>
        <p:spPr>
          <a:xfrm>
            <a:off x="838200" y="1690688"/>
            <a:ext cx="9640824" cy="4667250"/>
          </a:xfrm>
        </p:spPr>
        <p:txBody>
          <a:bodyPr>
            <a:normAutofit fontScale="62500" lnSpcReduction="20000"/>
          </a:bodyPr>
          <a:lstStyle/>
          <a:p>
            <a:pPr marL="0" indent="0">
              <a:buNone/>
            </a:pPr>
            <a:r>
              <a:rPr lang="da-DK" b="1" dirty="0"/>
              <a:t>Virksomhedstilfredshed</a:t>
            </a:r>
          </a:p>
          <a:p>
            <a:pPr lvl="1"/>
            <a:r>
              <a:rPr lang="da-DK" sz="2600" dirty="0"/>
              <a:t>VTU måles årligt og præsenteres i fire indikatorer</a:t>
            </a:r>
          </a:p>
          <a:p>
            <a:pPr lvl="1"/>
            <a:r>
              <a:rPr lang="da-DK" sz="2600" dirty="0"/>
              <a:t>EUC Sjælland er gået frem på alle fire indikatorer sammenlignet med sidste år</a:t>
            </a:r>
          </a:p>
          <a:p>
            <a:pPr lvl="1"/>
            <a:r>
              <a:rPr lang="da-DK" sz="2600" dirty="0"/>
              <a:t>I målingen ligger EUC Sjælland på niveau med sammenlignelige skoler, der har benyttet </a:t>
            </a:r>
            <a:r>
              <a:rPr lang="da-DK" sz="2600" dirty="0" err="1"/>
              <a:t>Ennova</a:t>
            </a:r>
            <a:r>
              <a:rPr lang="da-DK" sz="2600" dirty="0"/>
              <a:t> til VTU </a:t>
            </a:r>
            <a:br>
              <a:rPr lang="da-DK" dirty="0"/>
            </a:br>
            <a:endParaRPr lang="da-DK" dirty="0"/>
          </a:p>
          <a:p>
            <a:pPr marL="0" indent="0">
              <a:buNone/>
            </a:pPr>
            <a:r>
              <a:rPr lang="da-DK" b="1" dirty="0"/>
              <a:t>Elevtrivsel </a:t>
            </a:r>
          </a:p>
          <a:p>
            <a:pPr lvl="1"/>
            <a:r>
              <a:rPr lang="da-DK" sz="2600" dirty="0"/>
              <a:t>ETU måles årligt og resultaterne vises i ‘samlet elevtrivsel’ og i seks indikatorer for elevtrivsel</a:t>
            </a:r>
          </a:p>
          <a:p>
            <a:pPr lvl="1"/>
            <a:r>
              <a:rPr lang="da-DK" sz="2600" dirty="0"/>
              <a:t>I årets måling er der mindre forskydninger mellem adresserne, dog skiller Haslev sig ud. Her er det særligt de fysiske rammer som vurderes lavt af et hovedforløb på tømrer</a:t>
            </a:r>
          </a:p>
          <a:p>
            <a:pPr lvl="1"/>
            <a:r>
              <a:rPr lang="da-DK" sz="2600" dirty="0"/>
              <a:t>Årets måling ligger på niveau med målingen i 2020. Fremgangen fra 2019 til 2020 har EUC Sjælland således fastholdt i målingen for 2021</a:t>
            </a:r>
            <a:br>
              <a:rPr lang="da-DK" dirty="0"/>
            </a:br>
            <a:endParaRPr lang="da-DK" dirty="0"/>
          </a:p>
          <a:p>
            <a:pPr marL="0" indent="0">
              <a:buNone/>
            </a:pPr>
            <a:r>
              <a:rPr lang="da-DK" b="1" dirty="0"/>
              <a:t>Beskæftigelsesfrekvens 2019 </a:t>
            </a:r>
          </a:p>
          <a:p>
            <a:pPr lvl="1"/>
            <a:r>
              <a:rPr lang="da-DK" sz="2600" dirty="0"/>
              <a:t>Beskæftigelsesfrekvensen for tidligere elever, der har afsluttet en erhvervsuddannelsen på EUC Sjælland sammenlignet med landstal</a:t>
            </a:r>
          </a:p>
          <a:p>
            <a:pPr lvl="1"/>
            <a:r>
              <a:rPr lang="da-DK" sz="2600" dirty="0"/>
              <a:t>Totalt har EUC Sjælland igen i år en højere beskæftigelsesfrekvens end landsgennemsnittet</a:t>
            </a:r>
            <a:br>
              <a:rPr lang="da-DK" dirty="0"/>
            </a:br>
            <a:endParaRPr lang="da-DK" dirty="0"/>
          </a:p>
          <a:p>
            <a:pPr marL="0" indent="0">
              <a:buNone/>
            </a:pPr>
            <a:r>
              <a:rPr lang="da-DK" b="1" dirty="0"/>
              <a:t>Strategisk fokus på kvalitet i undervisningen </a:t>
            </a:r>
          </a:p>
          <a:p>
            <a:pPr lvl="1"/>
            <a:r>
              <a:rPr lang="da-DK" sz="2600" dirty="0"/>
              <a:t>Tilliden og trivslen til erhvervsuddannelserne på EUC Sjælland er styrket gennem de senere år</a:t>
            </a:r>
          </a:p>
          <a:p>
            <a:pPr lvl="1"/>
            <a:r>
              <a:rPr lang="da-DK" sz="2600" dirty="0"/>
              <a:t>Fokus bibeholdes i det kommende år</a:t>
            </a:r>
          </a:p>
          <a:p>
            <a:endParaRPr lang="da-DK" dirty="0"/>
          </a:p>
        </p:txBody>
      </p:sp>
      <p:pic>
        <p:nvPicPr>
          <p:cNvPr id="4" name="Billede 3">
            <a:extLst>
              <a:ext uri="{FF2B5EF4-FFF2-40B4-BE49-F238E27FC236}">
                <a16:creationId xmlns:a16="http://schemas.microsoft.com/office/drawing/2014/main" id="{E490FC37-18CB-44BC-AF78-3292B3F482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391337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D5965-C872-4304-AD37-8A4EC877B993}"/>
              </a:ext>
            </a:extLst>
          </p:cNvPr>
          <p:cNvSpPr>
            <a:spLocks noGrp="1"/>
          </p:cNvSpPr>
          <p:nvPr>
            <p:ph type="title"/>
          </p:nvPr>
        </p:nvSpPr>
        <p:spPr>
          <a:xfrm>
            <a:off x="838200" y="365125"/>
            <a:ext cx="10515600" cy="1325563"/>
          </a:xfrm>
        </p:spPr>
        <p:txBody>
          <a:bodyPr>
            <a:normAutofit/>
          </a:bodyPr>
          <a:lstStyle/>
          <a:p>
            <a:r>
              <a:rPr lang="da-DK" sz="4000" b="1" dirty="0">
                <a:solidFill>
                  <a:schemeClr val="tx1"/>
                </a:solidFill>
              </a:rPr>
              <a:t>GF1 – frafald og gennemførelse, 2019-2021</a:t>
            </a:r>
            <a:endParaRPr lang="da-DK" sz="4000" b="1" dirty="0"/>
          </a:p>
        </p:txBody>
      </p:sp>
      <p:sp>
        <p:nvSpPr>
          <p:cNvPr id="3" name="Pladsholder til indhold 2">
            <a:extLst>
              <a:ext uri="{FF2B5EF4-FFF2-40B4-BE49-F238E27FC236}">
                <a16:creationId xmlns:a16="http://schemas.microsoft.com/office/drawing/2014/main" id="{994B78D5-9A5C-4340-87D6-F933D2B29C93}"/>
              </a:ext>
            </a:extLst>
          </p:cNvPr>
          <p:cNvSpPr>
            <a:spLocks noGrp="1"/>
          </p:cNvSpPr>
          <p:nvPr>
            <p:ph idx="1"/>
          </p:nvPr>
        </p:nvSpPr>
        <p:spPr/>
        <p:txBody>
          <a:bodyPr>
            <a:normAutofit/>
          </a:bodyPr>
          <a:lstStyle/>
          <a:p>
            <a:pPr marL="0" indent="0">
              <a:buNone/>
            </a:pPr>
            <a:r>
              <a:rPr lang="da-DK" sz="1800" b="1" dirty="0"/>
              <a:t>  Grundforløb 1 - Frafald og gennemførelse samt overgang til grundforløb 2</a:t>
            </a:r>
            <a:endParaRPr lang="da-DK" sz="1800"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r>
              <a:rPr lang="da-DK" sz="1700" dirty="0"/>
              <a:t> Population: Alle elever (EUD og EUX), der startede på GF1 i årene 2019, 2020 og 2021</a:t>
            </a:r>
            <a:br>
              <a:rPr lang="da-DK" sz="1700" dirty="0"/>
            </a:br>
            <a:br>
              <a:rPr lang="da-DK" sz="900" dirty="0"/>
            </a:br>
            <a:r>
              <a:rPr lang="da-DK" sz="900" dirty="0"/>
              <a:t>  </a:t>
            </a:r>
            <a:r>
              <a:rPr lang="da-DK" sz="1700" dirty="0"/>
              <a:t>Kilde: EUC Sjælland, 07 Overgangsstatistik</a:t>
            </a:r>
          </a:p>
          <a:p>
            <a:pPr marL="0" indent="0">
              <a:buNone/>
            </a:pPr>
            <a:endParaRPr lang="da-DK" dirty="0"/>
          </a:p>
        </p:txBody>
      </p:sp>
      <p:graphicFrame>
        <p:nvGraphicFramePr>
          <p:cNvPr id="4" name="Tabel 3">
            <a:extLst>
              <a:ext uri="{FF2B5EF4-FFF2-40B4-BE49-F238E27FC236}">
                <a16:creationId xmlns:a16="http://schemas.microsoft.com/office/drawing/2014/main" id="{0404F4B4-007A-4B04-A362-512E339BD72A}"/>
              </a:ext>
            </a:extLst>
          </p:cNvPr>
          <p:cNvGraphicFramePr>
            <a:graphicFrameLocks noGrp="1"/>
          </p:cNvGraphicFramePr>
          <p:nvPr>
            <p:extLst>
              <p:ext uri="{D42A27DB-BD31-4B8C-83A1-F6EECF244321}">
                <p14:modId xmlns:p14="http://schemas.microsoft.com/office/powerpoint/2010/main" val="2511452097"/>
              </p:ext>
            </p:extLst>
          </p:nvPr>
        </p:nvGraphicFramePr>
        <p:xfrm>
          <a:off x="1024128" y="2459736"/>
          <a:ext cx="7187692" cy="1970185"/>
        </p:xfrm>
        <a:graphic>
          <a:graphicData uri="http://schemas.openxmlformats.org/drawingml/2006/table">
            <a:tbl>
              <a:tblPr firstRow="1" firstCol="1" bandRow="1">
                <a:tableStyleId>{5C22544A-7EE6-4342-B048-85BDC9FD1C3A}</a:tableStyleId>
              </a:tblPr>
              <a:tblGrid>
                <a:gridCol w="3619732">
                  <a:extLst>
                    <a:ext uri="{9D8B030D-6E8A-4147-A177-3AD203B41FA5}">
                      <a16:colId xmlns:a16="http://schemas.microsoft.com/office/drawing/2014/main" val="2504393000"/>
                    </a:ext>
                  </a:extLst>
                </a:gridCol>
                <a:gridCol w="1267338">
                  <a:extLst>
                    <a:ext uri="{9D8B030D-6E8A-4147-A177-3AD203B41FA5}">
                      <a16:colId xmlns:a16="http://schemas.microsoft.com/office/drawing/2014/main" val="3431238181"/>
                    </a:ext>
                  </a:extLst>
                </a:gridCol>
                <a:gridCol w="1229587">
                  <a:extLst>
                    <a:ext uri="{9D8B030D-6E8A-4147-A177-3AD203B41FA5}">
                      <a16:colId xmlns:a16="http://schemas.microsoft.com/office/drawing/2014/main" val="4218784759"/>
                    </a:ext>
                  </a:extLst>
                </a:gridCol>
                <a:gridCol w="1071035">
                  <a:extLst>
                    <a:ext uri="{9D8B030D-6E8A-4147-A177-3AD203B41FA5}">
                      <a16:colId xmlns:a16="http://schemas.microsoft.com/office/drawing/2014/main" val="1037384137"/>
                    </a:ext>
                  </a:extLst>
                </a:gridCol>
              </a:tblGrid>
              <a:tr h="394037">
                <a:tc>
                  <a:txBody>
                    <a:bodyPr/>
                    <a:lstStyle/>
                    <a:p>
                      <a:pPr>
                        <a:lnSpc>
                          <a:spcPct val="107000"/>
                        </a:lnSpc>
                        <a:spcAft>
                          <a:spcPts val="0"/>
                        </a:spcAft>
                      </a:pPr>
                      <a:r>
                        <a:rPr lang="da-DK" sz="1600" dirty="0">
                          <a:effectLst/>
                        </a:rPr>
                        <a:t>Opstarts år på Grundforløb 1</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2019</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2020</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2021</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3532591"/>
                  </a:ext>
                </a:extLst>
              </a:tr>
              <a:tr h="394037">
                <a:tc>
                  <a:txBody>
                    <a:bodyPr/>
                    <a:lstStyle/>
                    <a:p>
                      <a:pPr>
                        <a:lnSpc>
                          <a:spcPct val="107000"/>
                        </a:lnSpc>
                        <a:spcAft>
                          <a:spcPts val="0"/>
                        </a:spcAft>
                      </a:pPr>
                      <a:r>
                        <a:rPr lang="da-DK" sz="1600">
                          <a:effectLst/>
                        </a:rPr>
                        <a:t>Population, antal elever</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381</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a:effectLst/>
                        </a:rPr>
                        <a:t>476</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460 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0535948"/>
                  </a:ext>
                </a:extLst>
              </a:tr>
              <a:tr h="394037">
                <a:tc>
                  <a:txBody>
                    <a:bodyPr/>
                    <a:lstStyle/>
                    <a:p>
                      <a:pPr>
                        <a:lnSpc>
                          <a:spcPct val="107000"/>
                        </a:lnSpc>
                        <a:spcAft>
                          <a:spcPts val="0"/>
                        </a:spcAft>
                      </a:pPr>
                      <a:r>
                        <a:rPr lang="da-DK" sz="1600">
                          <a:effectLst/>
                        </a:rPr>
                        <a:t>Frafald under GF1,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17 %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13 %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16 %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3722977"/>
                  </a:ext>
                </a:extLst>
              </a:tr>
              <a:tr h="394037">
                <a:tc>
                  <a:txBody>
                    <a:bodyPr/>
                    <a:lstStyle/>
                    <a:p>
                      <a:pPr>
                        <a:lnSpc>
                          <a:spcPct val="107000"/>
                        </a:lnSpc>
                        <a:spcAft>
                          <a:spcPts val="0"/>
                        </a:spcAft>
                      </a:pPr>
                      <a:r>
                        <a:rPr lang="da-DK" sz="1600">
                          <a:effectLst/>
                        </a:rPr>
                        <a:t>Frafald i overgang til GF2,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15 %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13 %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17 %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2889381"/>
                  </a:ext>
                </a:extLst>
              </a:tr>
              <a:tr h="394037">
                <a:tc>
                  <a:txBody>
                    <a:bodyPr/>
                    <a:lstStyle/>
                    <a:p>
                      <a:pPr>
                        <a:lnSpc>
                          <a:spcPct val="107000"/>
                        </a:lnSpc>
                        <a:spcAft>
                          <a:spcPts val="0"/>
                        </a:spcAft>
                      </a:pPr>
                      <a:r>
                        <a:rPr lang="da-DK" sz="1600">
                          <a:effectLst/>
                        </a:rPr>
                        <a:t>Overgang til GF2,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68 %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73 %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a-DK" sz="1600" dirty="0">
                          <a:effectLst/>
                        </a:rPr>
                        <a:t>67 %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0051897"/>
                  </a:ext>
                </a:extLst>
              </a:tr>
            </a:tbl>
          </a:graphicData>
        </a:graphic>
      </p:graphicFrame>
      <p:pic>
        <p:nvPicPr>
          <p:cNvPr id="5" name="Billede 4">
            <a:extLst>
              <a:ext uri="{FF2B5EF4-FFF2-40B4-BE49-F238E27FC236}">
                <a16:creationId xmlns:a16="http://schemas.microsoft.com/office/drawing/2014/main" id="{D8826767-3EC9-4C82-9002-7529E4C22C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477" y="681037"/>
            <a:ext cx="1269323" cy="424530"/>
          </a:xfrm>
          <a:prstGeom prst="rect">
            <a:avLst/>
          </a:prstGeom>
        </p:spPr>
      </p:pic>
    </p:spTree>
    <p:extLst>
      <p:ext uri="{BB962C8B-B14F-4D97-AF65-F5344CB8AC3E}">
        <p14:creationId xmlns:p14="http://schemas.microsoft.com/office/powerpoint/2010/main" val="139177070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F46C45D93162C4FBACD7A641E1DD850" ma:contentTypeVersion="14" ma:contentTypeDescription="Opret et nyt dokument." ma:contentTypeScope="" ma:versionID="431b0b6df467a00c2ea8a66a2f0178e7">
  <xsd:schema xmlns:xsd="http://www.w3.org/2001/XMLSchema" xmlns:xs="http://www.w3.org/2001/XMLSchema" xmlns:p="http://schemas.microsoft.com/office/2006/metadata/properties" xmlns:ns3="914b1e07-46f6-4be2-9907-4282a741a4b0" xmlns:ns4="68784e6b-3dcd-4d3e-8eac-2211d604f867" targetNamespace="http://schemas.microsoft.com/office/2006/metadata/properties" ma:root="true" ma:fieldsID="c6ebed0bed3d8cac8f2be15a0d53ca8c" ns3:_="" ns4:_="">
    <xsd:import namespace="914b1e07-46f6-4be2-9907-4282a741a4b0"/>
    <xsd:import namespace="68784e6b-3dcd-4d3e-8eac-2211d604f86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4b1e07-46f6-4be2-9907-4282a741a4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784e6b-3dcd-4d3e-8eac-2211d604f867"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SharingHintHash" ma:index="14"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2B7B5A-4FFF-4F91-BD32-DFE97A1E4194}">
  <ds:schemaRefs>
    <ds:schemaRef ds:uri="http://schemas.microsoft.com/sharepoint/v3/contenttype/forms"/>
  </ds:schemaRefs>
</ds:datastoreItem>
</file>

<file path=customXml/itemProps2.xml><?xml version="1.0" encoding="utf-8"?>
<ds:datastoreItem xmlns:ds="http://schemas.openxmlformats.org/officeDocument/2006/customXml" ds:itemID="{A42599C6-9EFF-4CF3-BCB0-A3F3823C7361}">
  <ds:schemaRefs>
    <ds:schemaRef ds:uri="http://www.w3.org/XML/1998/namespace"/>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68784e6b-3dcd-4d3e-8eac-2211d604f867"/>
    <ds:schemaRef ds:uri="914b1e07-46f6-4be2-9907-4282a741a4b0"/>
  </ds:schemaRefs>
</ds:datastoreItem>
</file>

<file path=customXml/itemProps3.xml><?xml version="1.0" encoding="utf-8"?>
<ds:datastoreItem xmlns:ds="http://schemas.openxmlformats.org/officeDocument/2006/customXml" ds:itemID="{38BC54C4-D4C0-4BFD-83CF-2A40644BF0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4b1e07-46f6-4be2-9907-4282a741a4b0"/>
    <ds:schemaRef ds:uri="68784e6b-3dcd-4d3e-8eac-2211d604f8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792</TotalTime>
  <Words>1623</Words>
  <Application>Microsoft Office PowerPoint</Application>
  <PresentationFormat>Widescreen</PresentationFormat>
  <Paragraphs>319</Paragraphs>
  <Slides>13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13</vt:i4>
      </vt:variant>
    </vt:vector>
  </HeadingPairs>
  <TitlesOfParts>
    <vt:vector size="18" baseType="lpstr">
      <vt:lpstr>Arial</vt:lpstr>
      <vt:lpstr>Calibri</vt:lpstr>
      <vt:lpstr>Calibri Light</vt:lpstr>
      <vt:lpstr>Times New Roman</vt:lpstr>
      <vt:lpstr>Office-tema</vt:lpstr>
      <vt:lpstr>Informationsindsamling  EUD 2021 EUC Sjælland </vt:lpstr>
      <vt:lpstr>Indledning </vt:lpstr>
      <vt:lpstr>Informationsindsamling EUD 2021 Indhold</vt:lpstr>
      <vt:lpstr>Virksomhedstilfredshed 2021</vt:lpstr>
      <vt:lpstr>Elevtrivsel på afdelinger/adresser, 2021 Antal svar, samlet elevtrivsel og indikatorer for elevtrivsel</vt:lpstr>
      <vt:lpstr>Elevtrivsel på skoleniveau, 2019-2021  Samlet elevtrivsel og indikatorer for elevtrivsel</vt:lpstr>
      <vt:lpstr>Beskæftigelsesfrekvens 2019  EUC Sjællands uddannelser og landstal</vt:lpstr>
      <vt:lpstr>Opsamling - tillid, trivsel mv. </vt:lpstr>
      <vt:lpstr>GF1 – frafald og gennemførelse, 2019-2021</vt:lpstr>
      <vt:lpstr>GF2 - frafald og gennemførelse, 2019-2021</vt:lpstr>
      <vt:lpstr>Socioøkonomisk reference 2019  fordelt på afdelinger/adresser og hovedområder</vt:lpstr>
      <vt:lpstr>Opsamling - gennemførelse og frafald </vt:lpstr>
      <vt:lpstr>Samlet vurdering  Informationsindsamling EUD 2021, EUC Sjælland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Informationsindsamling EUD 2020 EUC Sjælland</dc:title>
  <dc:creator>Bente Egede Pedersen</dc:creator>
  <cp:lastModifiedBy>Bente Egede Pedersen</cp:lastModifiedBy>
  <cp:revision>59</cp:revision>
  <dcterms:created xsi:type="dcterms:W3CDTF">2022-02-02T09:26:52Z</dcterms:created>
  <dcterms:modified xsi:type="dcterms:W3CDTF">2022-03-11T11:22:57Z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0x010100BF46C45D93162C4FBACD7A641E1DD850</vt:lpwstr>
  </property>
</Properties>
</file>